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entation.xml" ContentType="application/vnd.openxmlformats-officedocument.presentationml.presentation.main+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9.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slideMasters/slideMaster1.xml" ContentType="application/vnd.openxmlformats-officedocument.presentationml.slideMaster+xml"/>
  <Override PartName="/ppt/notesSlides/notesSlide8.xml" ContentType="application/vnd.openxmlformats-officedocument.presentationml.notesSlide+xml"/>
  <Override PartName="/ppt/slideLayouts/slideLayout1.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36"/>
  </p:notesMasterIdLst>
  <p:sldIdLst>
    <p:sldId id="427" r:id="rId2"/>
    <p:sldId id="429" r:id="rId3"/>
    <p:sldId id="295" r:id="rId4"/>
    <p:sldId id="353" r:id="rId5"/>
    <p:sldId id="436" r:id="rId6"/>
    <p:sldId id="358" r:id="rId7"/>
    <p:sldId id="360" r:id="rId8"/>
    <p:sldId id="361" r:id="rId9"/>
    <p:sldId id="375" r:id="rId10"/>
    <p:sldId id="376" r:id="rId11"/>
    <p:sldId id="377" r:id="rId12"/>
    <p:sldId id="432" r:id="rId13"/>
    <p:sldId id="378" r:id="rId14"/>
    <p:sldId id="356" r:id="rId15"/>
    <p:sldId id="298" r:id="rId16"/>
    <p:sldId id="355" r:id="rId17"/>
    <p:sldId id="430" r:id="rId18"/>
    <p:sldId id="431" r:id="rId19"/>
    <p:sldId id="380" r:id="rId20"/>
    <p:sldId id="435" r:id="rId21"/>
    <p:sldId id="433" r:id="rId22"/>
    <p:sldId id="434" r:id="rId23"/>
    <p:sldId id="410" r:id="rId24"/>
    <p:sldId id="406" r:id="rId25"/>
    <p:sldId id="413" r:id="rId26"/>
    <p:sldId id="414" r:id="rId27"/>
    <p:sldId id="417" r:id="rId28"/>
    <p:sldId id="412" r:id="rId29"/>
    <p:sldId id="409" r:id="rId30"/>
    <p:sldId id="411" r:id="rId31"/>
    <p:sldId id="418" r:id="rId32"/>
    <p:sldId id="419" r:id="rId33"/>
    <p:sldId id="420" r:id="rId34"/>
    <p:sldId id="371" r:id="rId35"/>
  </p:sldIdLst>
  <p:sldSz cx="12192000" cy="6858000"/>
  <p:notesSz cx="6858000" cy="9144000"/>
  <p:defaultTextStyle>
    <a:defPPr>
      <a:defRPr lang="en-S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1"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8C9"/>
    <a:srgbClr val="D1D4D4"/>
    <a:srgbClr val="003461"/>
    <a:srgbClr val="F5F5F5"/>
    <a:srgbClr val="64BD6A"/>
    <a:srgbClr val="63BE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38"/>
    <p:restoredTop sz="95897"/>
  </p:normalViewPr>
  <p:slideViewPr>
    <p:cSldViewPr snapToGrid="0" snapToObjects="1" showGuides="1">
      <p:cViewPr varScale="1">
        <p:scale>
          <a:sx n="142" d="100"/>
          <a:sy n="142" d="100"/>
        </p:scale>
        <p:origin x="256" y="168"/>
      </p:cViewPr>
      <p:guideLst>
        <p:guide orient="horz" pos="51"/>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F5B69B-9E08-A841-B52F-BF49EC66EA51}" type="datetimeFigureOut">
              <a:rPr lang="en-SA" smtClean="0"/>
              <a:t>10/28/23</a:t>
            </a:fld>
            <a:endParaRPr lang="en-S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A4A735-CE0F-B043-B118-01DCB0D24B8A}" type="slidenum">
              <a:rPr lang="en-SA" smtClean="0"/>
              <a:t>‹#›</a:t>
            </a:fld>
            <a:endParaRPr lang="en-SA"/>
          </a:p>
        </p:txBody>
      </p:sp>
    </p:spTree>
    <p:extLst>
      <p:ext uri="{BB962C8B-B14F-4D97-AF65-F5344CB8AC3E}">
        <p14:creationId xmlns:p14="http://schemas.microsoft.com/office/powerpoint/2010/main" val="1100665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85060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21974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31288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8304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1645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504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p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4" name="Google Shape;574;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76172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80432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463905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1148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2637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54180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63772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09512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70512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7687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09084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983568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9016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999072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731437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9804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74699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45686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1172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388869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229240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6" name="Google Shape;756;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41664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039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83437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31024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2737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7475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77296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90980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62"/>
        <p:cNvGrpSpPr/>
        <p:nvPr/>
      </p:nvGrpSpPr>
      <p:grpSpPr>
        <a:xfrm>
          <a:off x="0" y="0"/>
          <a:ext cx="0" cy="0"/>
          <a:chOff x="0" y="0"/>
          <a:chExt cx="0" cy="0"/>
        </a:xfrm>
      </p:grpSpPr>
      <p:sp>
        <p:nvSpPr>
          <p:cNvPr id="63" name="Google Shape;63;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ar-SA"/>
              <a:t>‹#›</a:t>
            </a:fld>
            <a:endParaRPr/>
          </a:p>
        </p:txBody>
      </p:sp>
    </p:spTree>
    <p:extLst>
      <p:ext uri="{BB962C8B-B14F-4D97-AF65-F5344CB8AC3E}">
        <p14:creationId xmlns:p14="http://schemas.microsoft.com/office/powerpoint/2010/main" val="1056138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
        <p:cNvGrpSpPr/>
        <p:nvPr/>
      </p:nvGrpSpPr>
      <p:grpSpPr>
        <a:xfrm>
          <a:off x="0" y="0"/>
          <a:ext cx="0" cy="0"/>
          <a:chOff x="0" y="0"/>
          <a:chExt cx="0" cy="0"/>
        </a:xfrm>
      </p:grpSpPr>
      <p:grpSp>
        <p:nvGrpSpPr>
          <p:cNvPr id="5" name="Group 4">
            <a:extLst>
              <a:ext uri="{FF2B5EF4-FFF2-40B4-BE49-F238E27FC236}">
                <a16:creationId xmlns:a16="http://schemas.microsoft.com/office/drawing/2014/main" id="{58745887-682D-A643-AC56-CB8754AEBDB2}"/>
              </a:ext>
            </a:extLst>
          </p:cNvPr>
          <p:cNvGrpSpPr/>
          <p:nvPr userDrawn="1"/>
        </p:nvGrpSpPr>
        <p:grpSpPr>
          <a:xfrm>
            <a:off x="11524698" y="0"/>
            <a:ext cx="707686" cy="669584"/>
            <a:chOff x="11358880" y="0"/>
            <a:chExt cx="833120" cy="788265"/>
          </a:xfrm>
        </p:grpSpPr>
        <p:sp>
          <p:nvSpPr>
            <p:cNvPr id="6" name="Rectangle 5">
              <a:extLst>
                <a:ext uri="{FF2B5EF4-FFF2-40B4-BE49-F238E27FC236}">
                  <a16:creationId xmlns:a16="http://schemas.microsoft.com/office/drawing/2014/main" id="{7E4D4EB8-C7B5-2E40-84DA-E337680635C6}"/>
                </a:ext>
              </a:extLst>
            </p:cNvPr>
            <p:cNvSpPr/>
            <p:nvPr/>
          </p:nvSpPr>
          <p:spPr>
            <a:xfrm>
              <a:off x="11358880" y="0"/>
              <a:ext cx="833120" cy="788265"/>
            </a:xfrm>
            <a:prstGeom prst="rect">
              <a:avLst/>
            </a:prstGeom>
            <a:solidFill>
              <a:srgbClr val="63B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7" name="Graphic 6">
              <a:extLst>
                <a:ext uri="{FF2B5EF4-FFF2-40B4-BE49-F238E27FC236}">
                  <a16:creationId xmlns:a16="http://schemas.microsoft.com/office/drawing/2014/main" id="{02431602-35E0-AF4C-AE95-A80194CFA013}"/>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77380" t="1" r="6840" b="4221"/>
            <a:stretch/>
          </p:blipFill>
          <p:spPr>
            <a:xfrm>
              <a:off x="11368251" y="3847"/>
              <a:ext cx="823749" cy="753938"/>
            </a:xfrm>
            <a:prstGeom prst="rect">
              <a:avLst/>
            </a:prstGeom>
          </p:spPr>
        </p:pic>
      </p:grpSp>
      <p:sp>
        <p:nvSpPr>
          <p:cNvPr id="9" name="Rectangle 8">
            <a:extLst>
              <a:ext uri="{FF2B5EF4-FFF2-40B4-BE49-F238E27FC236}">
                <a16:creationId xmlns:a16="http://schemas.microsoft.com/office/drawing/2014/main" id="{DCE871F5-9E91-3E47-987F-E0F5F84D2D00}"/>
              </a:ext>
            </a:extLst>
          </p:cNvPr>
          <p:cNvSpPr/>
          <p:nvPr userDrawn="1"/>
        </p:nvSpPr>
        <p:spPr>
          <a:xfrm>
            <a:off x="1567542" y="676125"/>
            <a:ext cx="9957155" cy="462011"/>
          </a:xfrm>
          <a:prstGeom prst="rect">
            <a:avLst/>
          </a:prstGeom>
          <a:solidFill>
            <a:srgbClr val="00346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0" name="Picture 9">
            <a:extLst>
              <a:ext uri="{FF2B5EF4-FFF2-40B4-BE49-F238E27FC236}">
                <a16:creationId xmlns:a16="http://schemas.microsoft.com/office/drawing/2014/main" id="{11821B18-922B-A345-9732-2DF3CC7344E5}"/>
              </a:ext>
            </a:extLst>
          </p:cNvPr>
          <p:cNvPicPr>
            <a:picLocks noChangeAspect="1"/>
          </p:cNvPicPr>
          <p:nvPr userDrawn="1"/>
        </p:nvPicPr>
        <p:blipFill>
          <a:blip r:embed="rId4"/>
          <a:stretch>
            <a:fillRect/>
          </a:stretch>
        </p:blipFill>
        <p:spPr>
          <a:xfrm>
            <a:off x="320302" y="494911"/>
            <a:ext cx="843610" cy="824438"/>
          </a:xfrm>
          <a:prstGeom prst="rect">
            <a:avLst/>
          </a:prstGeom>
        </p:spPr>
      </p:pic>
    </p:spTree>
    <p:extLst>
      <p:ext uri="{BB962C8B-B14F-4D97-AF65-F5344CB8AC3E}">
        <p14:creationId xmlns:p14="http://schemas.microsoft.com/office/powerpoint/2010/main" val="240744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ar-SA"/>
              <a:t>‹#›</a:t>
            </a:fld>
            <a:endParaRPr/>
          </a:p>
        </p:txBody>
      </p:sp>
    </p:spTree>
    <p:extLst>
      <p:ext uri="{BB962C8B-B14F-4D97-AF65-F5344CB8AC3E}">
        <p14:creationId xmlns:p14="http://schemas.microsoft.com/office/powerpoint/2010/main" val="2448125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4"/>
        <p:cNvGrpSpPr/>
        <p:nvPr/>
      </p:nvGrpSpPr>
      <p:grpSpPr>
        <a:xfrm>
          <a:off x="0" y="0"/>
          <a:ext cx="0" cy="0"/>
          <a:chOff x="0" y="0"/>
          <a:chExt cx="0" cy="0"/>
        </a:xfrm>
      </p:grpSpPr>
      <p:sp>
        <p:nvSpPr>
          <p:cNvPr id="25" name="Google Shape;25;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7" name="Google Shape;2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ar-SA"/>
              <a:t>‹#›</a:t>
            </a:fld>
            <a:endParaRPr/>
          </a:p>
        </p:txBody>
      </p:sp>
    </p:spTree>
    <p:extLst>
      <p:ext uri="{BB962C8B-B14F-4D97-AF65-F5344CB8AC3E}">
        <p14:creationId xmlns:p14="http://schemas.microsoft.com/office/powerpoint/2010/main" val="777453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ar-SA"/>
              <a:t>‹#›</a:t>
            </a:fld>
            <a:endParaRPr/>
          </a:p>
        </p:txBody>
      </p:sp>
    </p:spTree>
    <p:extLst>
      <p:ext uri="{BB962C8B-B14F-4D97-AF65-F5344CB8AC3E}">
        <p14:creationId xmlns:p14="http://schemas.microsoft.com/office/powerpoint/2010/main" val="646256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7"/>
        <p:cNvGrpSpPr/>
        <p:nvPr/>
      </p:nvGrpSpPr>
      <p:grpSpPr>
        <a:xfrm>
          <a:off x="0" y="0"/>
          <a:ext cx="0" cy="0"/>
          <a:chOff x="0" y="0"/>
          <a:chExt cx="0" cy="0"/>
        </a:xfrm>
      </p:grpSpPr>
      <p:sp>
        <p:nvSpPr>
          <p:cNvPr id="38" name="Google Shape;38;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0" name="Google Shape;40;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2" name="Google Shape;42;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ar-SA"/>
              <a:t>‹#›</a:t>
            </a:fld>
            <a:endParaRPr/>
          </a:p>
        </p:txBody>
      </p:sp>
    </p:spTree>
    <p:extLst>
      <p:ext uri="{BB962C8B-B14F-4D97-AF65-F5344CB8AC3E}">
        <p14:creationId xmlns:p14="http://schemas.microsoft.com/office/powerpoint/2010/main" val="2552918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46"/>
        <p:cNvGrpSpPr/>
        <p:nvPr/>
      </p:nvGrpSpPr>
      <p:grpSpPr>
        <a:xfrm>
          <a:off x="0" y="0"/>
          <a:ext cx="0" cy="0"/>
          <a:chOff x="0" y="0"/>
          <a:chExt cx="0" cy="0"/>
        </a:xfrm>
      </p:grpSpPr>
    </p:spTree>
    <p:extLst>
      <p:ext uri="{BB962C8B-B14F-4D97-AF65-F5344CB8AC3E}">
        <p14:creationId xmlns:p14="http://schemas.microsoft.com/office/powerpoint/2010/main" val="3064511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0" name="Google Shape;50;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1" name="Google Shape;51;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ar-SA"/>
              <a:t>‹#›</a:t>
            </a:fld>
            <a:endParaRPr/>
          </a:p>
        </p:txBody>
      </p:sp>
    </p:spTree>
    <p:extLst>
      <p:ext uri="{BB962C8B-B14F-4D97-AF65-F5344CB8AC3E}">
        <p14:creationId xmlns:p14="http://schemas.microsoft.com/office/powerpoint/2010/main" val="2090509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56"/>
        <p:cNvGrpSpPr/>
        <p:nvPr/>
      </p:nvGrpSpPr>
      <p:grpSpPr>
        <a:xfrm>
          <a:off x="0" y="0"/>
          <a:ext cx="0" cy="0"/>
          <a:chOff x="0" y="0"/>
          <a:chExt cx="0" cy="0"/>
        </a:xfrm>
      </p:grpSpPr>
      <p:sp>
        <p:nvSpPr>
          <p:cNvPr id="57" name="Google Shape;57;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ar-SA"/>
              <a:t>‹#›</a:t>
            </a:fld>
            <a:endParaRPr/>
          </a:p>
        </p:txBody>
      </p:sp>
    </p:spTree>
    <p:extLst>
      <p:ext uri="{BB962C8B-B14F-4D97-AF65-F5344CB8AC3E}">
        <p14:creationId xmlns:p14="http://schemas.microsoft.com/office/powerpoint/2010/main" val="965305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ar-SA"/>
              <a:t>‹#›</a:t>
            </a:fld>
            <a:endParaRPr/>
          </a:p>
        </p:txBody>
      </p:sp>
    </p:spTree>
    <p:extLst>
      <p:ext uri="{BB962C8B-B14F-4D97-AF65-F5344CB8AC3E}">
        <p14:creationId xmlns:p14="http://schemas.microsoft.com/office/powerpoint/2010/main" val="554689861"/>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6.jpg"/></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pic>
        <p:nvPicPr>
          <p:cNvPr id="72" name="Google Shape;72;p13"/>
          <p:cNvPicPr preferRelativeResize="0"/>
          <p:nvPr/>
        </p:nvPicPr>
        <p:blipFill rotWithShape="1">
          <a:blip r:embed="rId3" cstate="print">
            <a:alphaModFix/>
            <a:extLst>
              <a:ext uri="{28A0092B-C50C-407E-A947-70E740481C1C}">
                <a14:useLocalDpi xmlns:a14="http://schemas.microsoft.com/office/drawing/2010/main"/>
              </a:ext>
            </a:extLst>
          </a:blip>
          <a:srcRect l="-1709"/>
          <a:stretch/>
        </p:blipFill>
        <p:spPr>
          <a:xfrm>
            <a:off x="3184609" y="1584957"/>
            <a:ext cx="8469127" cy="2763304"/>
          </a:xfrm>
          <a:prstGeom prst="rect">
            <a:avLst/>
          </a:prstGeom>
          <a:noFill/>
          <a:ln>
            <a:noFill/>
          </a:ln>
        </p:spPr>
      </p:pic>
      <p:sp>
        <p:nvSpPr>
          <p:cNvPr id="73" name="Google Shape;73;p13"/>
          <p:cNvSpPr/>
          <p:nvPr/>
        </p:nvSpPr>
        <p:spPr>
          <a:xfrm>
            <a:off x="612840" y="1584957"/>
            <a:ext cx="2714015" cy="2763304"/>
          </a:xfrm>
          <a:prstGeom prst="rect">
            <a:avLst/>
          </a:prstGeom>
          <a:solidFill>
            <a:srgbClr val="4789C8"/>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13"/>
          <p:cNvSpPr/>
          <p:nvPr/>
        </p:nvSpPr>
        <p:spPr>
          <a:xfrm>
            <a:off x="612843" y="4348263"/>
            <a:ext cx="2714015" cy="1848255"/>
          </a:xfrm>
          <a:prstGeom prst="rect">
            <a:avLst/>
          </a:prstGeom>
          <a:solidFill>
            <a:srgbClr val="0089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5" name="Google Shape;75;p13"/>
          <p:cNvSpPr/>
          <p:nvPr/>
        </p:nvSpPr>
        <p:spPr>
          <a:xfrm>
            <a:off x="3326860" y="4348264"/>
            <a:ext cx="8326876" cy="1848256"/>
          </a:xfrm>
          <a:prstGeom prst="rect">
            <a:avLst/>
          </a:prstGeom>
          <a:solidFill>
            <a:srgbClr val="63BE6A"/>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82E9DEBD-4687-8C46-9CD0-DD32A08D5BAB}"/>
              </a:ext>
            </a:extLst>
          </p:cNvPr>
          <p:cNvPicPr>
            <a:picLocks noChangeAspect="1"/>
          </p:cNvPicPr>
          <p:nvPr/>
        </p:nvPicPr>
        <p:blipFill>
          <a:blip r:embed="rId4"/>
          <a:stretch>
            <a:fillRect/>
          </a:stretch>
        </p:blipFill>
        <p:spPr>
          <a:xfrm>
            <a:off x="7127232" y="580530"/>
            <a:ext cx="4526493" cy="668117"/>
          </a:xfrm>
          <a:prstGeom prst="rect">
            <a:avLst/>
          </a:prstGeom>
        </p:spPr>
      </p:pic>
      <p:pic>
        <p:nvPicPr>
          <p:cNvPr id="7" name="Picture 6">
            <a:extLst>
              <a:ext uri="{FF2B5EF4-FFF2-40B4-BE49-F238E27FC236}">
                <a16:creationId xmlns:a16="http://schemas.microsoft.com/office/drawing/2014/main" id="{F3DAC73F-6F6F-044A-A9AF-D1EB6688040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326855" y="1584954"/>
            <a:ext cx="8326870" cy="2763307"/>
          </a:xfrm>
          <a:prstGeom prst="rect">
            <a:avLst/>
          </a:prstGeom>
        </p:spPr>
      </p:pic>
      <p:sp>
        <p:nvSpPr>
          <p:cNvPr id="76" name="Google Shape;76;p13"/>
          <p:cNvSpPr txBox="1"/>
          <p:nvPr/>
        </p:nvSpPr>
        <p:spPr>
          <a:xfrm>
            <a:off x="3492283" y="2346578"/>
            <a:ext cx="7853778" cy="1661953"/>
          </a:xfrm>
          <a:prstGeom prst="rect">
            <a:avLst/>
          </a:prstGeom>
          <a:noFill/>
          <a:ln>
            <a:noFill/>
          </a:ln>
        </p:spPr>
        <p:txBody>
          <a:bodyPr spcFirstLastPara="1" wrap="square" lIns="91425" tIns="45700" rIns="91425" bIns="45700" anchor="t" anchorCtr="0">
            <a:spAutoFit/>
          </a:bodyPr>
          <a:lstStyle/>
          <a:p>
            <a:pPr lvl="0" algn="ctr" rtl="1">
              <a:lnSpc>
                <a:spcPct val="150000"/>
              </a:lnSpc>
              <a:buSzPts val="2000"/>
            </a:pPr>
            <a:r>
              <a:rPr lang="ar-SA" sz="4000" b="1" dirty="0">
                <a:solidFill>
                  <a:schemeClr val="lt1"/>
                </a:solidFill>
                <a:latin typeface="SST Arabic" pitchFamily="34" charset="-78"/>
                <a:cs typeface="SST Arabic" pitchFamily="34" charset="-78"/>
              </a:rPr>
              <a:t>يوم الغذاء العضوي</a:t>
            </a:r>
            <a:endParaRPr lang="en-US" sz="4000" b="1" dirty="0">
              <a:solidFill>
                <a:schemeClr val="lt1"/>
              </a:solidFill>
              <a:latin typeface="SST Arabic" pitchFamily="34" charset="-78"/>
              <a:cs typeface="SST Arabic" pitchFamily="34" charset="-78"/>
            </a:endParaRPr>
          </a:p>
          <a:p>
            <a:pPr lvl="0" algn="ctr" rtl="1">
              <a:lnSpc>
                <a:spcPct val="150000"/>
              </a:lnSpc>
              <a:buSzPts val="2000"/>
            </a:pPr>
            <a:r>
              <a:rPr lang="ar-SA" sz="2800" b="0" i="0" u="none" strike="noStrike" cap="none" dirty="0">
                <a:solidFill>
                  <a:schemeClr val="lt1"/>
                </a:solidFill>
                <a:latin typeface="SST Arabic" pitchFamily="34" charset="-78"/>
                <a:cs typeface="SST Arabic" pitchFamily="34" charset="-78"/>
                <a:sym typeface="Arial"/>
              </a:rPr>
              <a:t>11-11-</a:t>
            </a:r>
            <a:r>
              <a:rPr lang="en-US" sz="2800" b="0" i="0" u="none" strike="noStrike" cap="none" dirty="0">
                <a:solidFill>
                  <a:schemeClr val="lt1"/>
                </a:solidFill>
                <a:latin typeface="SST Arabic" pitchFamily="34" charset="-78"/>
                <a:cs typeface="SST Arabic" pitchFamily="34" charset="-78"/>
                <a:sym typeface="Arial"/>
              </a:rPr>
              <a:t>2023</a:t>
            </a:r>
            <a:r>
              <a:rPr lang="ar-SA" sz="2800" b="0" i="0" u="none" strike="noStrike" cap="none" dirty="0">
                <a:solidFill>
                  <a:schemeClr val="lt1"/>
                </a:solidFill>
                <a:latin typeface="SST Arabic" pitchFamily="34" charset="-78"/>
                <a:cs typeface="SST Arabic" pitchFamily="34" charset="-78"/>
                <a:sym typeface="Arial"/>
              </a:rPr>
              <a:t> </a:t>
            </a:r>
            <a:endParaRPr sz="2800" b="0" i="0" u="none" strike="noStrike" cap="none" dirty="0">
              <a:solidFill>
                <a:srgbClr val="000000"/>
              </a:solidFill>
              <a:latin typeface="SST Arabic" pitchFamily="34" charset="-78"/>
              <a:cs typeface="SST Arabic" pitchFamily="34" charset="-78"/>
              <a:sym typeface="Arial"/>
            </a:endParaRPr>
          </a:p>
        </p:txBody>
      </p:sp>
      <p:sp>
        <p:nvSpPr>
          <p:cNvPr id="4" name="Google Shape;76;p13">
            <a:extLst>
              <a:ext uri="{FF2B5EF4-FFF2-40B4-BE49-F238E27FC236}">
                <a16:creationId xmlns:a16="http://schemas.microsoft.com/office/drawing/2014/main" id="{0F52436F-0453-BF04-077D-01FA5F99DE4E}"/>
              </a:ext>
            </a:extLst>
          </p:cNvPr>
          <p:cNvSpPr txBox="1"/>
          <p:nvPr/>
        </p:nvSpPr>
        <p:spPr>
          <a:xfrm>
            <a:off x="1130921" y="4876209"/>
            <a:ext cx="7853778" cy="646290"/>
          </a:xfrm>
          <a:prstGeom prst="rect">
            <a:avLst/>
          </a:prstGeom>
          <a:noFill/>
          <a:ln>
            <a:noFill/>
          </a:ln>
        </p:spPr>
        <p:txBody>
          <a:bodyPr spcFirstLastPara="1" wrap="square" lIns="91425" tIns="45700" rIns="91425" bIns="45700" anchor="t" anchorCtr="0">
            <a:spAutoFit/>
          </a:bodyPr>
          <a:lstStyle/>
          <a:p>
            <a:pPr lvl="0" rtl="1">
              <a:lnSpc>
                <a:spcPct val="150000"/>
              </a:lnSpc>
              <a:buSzPts val="2000"/>
            </a:pPr>
            <a:r>
              <a:rPr lang="ar-SA" sz="2400" b="1" dirty="0">
                <a:solidFill>
                  <a:schemeClr val="lt1"/>
                </a:solidFill>
                <a:latin typeface="SST Arabic" pitchFamily="34" charset="-78"/>
                <a:cs typeface="SST Arabic" pitchFamily="34" charset="-78"/>
              </a:rPr>
              <a:t>دليل الهوية</a:t>
            </a:r>
            <a:endParaRPr sz="2400" b="0" i="0" u="none" strike="noStrike" cap="none" dirty="0">
              <a:solidFill>
                <a:srgbClr val="000000"/>
              </a:solidFill>
              <a:latin typeface="SST Arabic" pitchFamily="34" charset="-78"/>
              <a:cs typeface="SST Arabic" pitchFamily="34" charset="-78"/>
              <a:sym typeface="Arial"/>
            </a:endParaRPr>
          </a:p>
        </p:txBody>
      </p:sp>
    </p:spTree>
    <p:extLst>
      <p:ext uri="{BB962C8B-B14F-4D97-AF65-F5344CB8AC3E}">
        <p14:creationId xmlns:p14="http://schemas.microsoft.com/office/powerpoint/2010/main" val="269754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Google Shape;557;p52">
            <a:extLst>
              <a:ext uri="{FF2B5EF4-FFF2-40B4-BE49-F238E27FC236}">
                <a16:creationId xmlns:a16="http://schemas.microsoft.com/office/drawing/2014/main" id="{B66EF5D4-371F-AB27-2307-C32F5E5B3B48}"/>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لون واحد معكوس</a:t>
            </a:r>
            <a:endParaRPr sz="1800" b="1" dirty="0">
              <a:solidFill>
                <a:schemeClr val="bg1"/>
              </a:solidFill>
              <a:latin typeface="SST Arabic" pitchFamily="34" charset="-78"/>
              <a:cs typeface="SST Arabic" pitchFamily="34" charset="-78"/>
            </a:endParaRPr>
          </a:p>
        </p:txBody>
      </p:sp>
      <p:pic>
        <p:nvPicPr>
          <p:cNvPr id="7" name="Picture 6">
            <a:extLst>
              <a:ext uri="{FF2B5EF4-FFF2-40B4-BE49-F238E27FC236}">
                <a16:creationId xmlns:a16="http://schemas.microsoft.com/office/drawing/2014/main" id="{FBF51847-D9FC-D811-645E-1AF86ABCDEF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56474" y="1447800"/>
            <a:ext cx="10279050" cy="5240679"/>
          </a:xfrm>
          <a:prstGeom prst="rect">
            <a:avLst/>
          </a:prstGeom>
          <a:effectLst/>
        </p:spPr>
      </p:pic>
    </p:spTree>
    <p:extLst>
      <p:ext uri="{BB962C8B-B14F-4D97-AF65-F5344CB8AC3E}">
        <p14:creationId xmlns:p14="http://schemas.microsoft.com/office/powerpoint/2010/main" val="84009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Google Shape;557;p52">
            <a:extLst>
              <a:ext uri="{FF2B5EF4-FFF2-40B4-BE49-F238E27FC236}">
                <a16:creationId xmlns:a16="http://schemas.microsoft.com/office/drawing/2014/main" id="{B66EF5D4-371F-AB27-2307-C32F5E5B3B48}"/>
              </a:ext>
            </a:extLst>
          </p:cNvPr>
          <p:cNvSpPr txBox="1"/>
          <p:nvPr/>
        </p:nvSpPr>
        <p:spPr>
          <a:xfrm>
            <a:off x="6332714" y="721848"/>
            <a:ext cx="4640085" cy="369291"/>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المشاركة مع</a:t>
            </a:r>
            <a:r>
              <a:rPr lang="en-US" sz="1800" b="1" dirty="0">
                <a:solidFill>
                  <a:schemeClr val="bg1"/>
                </a:solidFill>
                <a:latin typeface="SST Arabic" pitchFamily="34" charset="-78"/>
                <a:cs typeface="SST Arabic" pitchFamily="34" charset="-78"/>
              </a:rPr>
              <a:t> </a:t>
            </a:r>
            <a:r>
              <a:rPr lang="ar-EG" sz="1800" b="1" dirty="0">
                <a:solidFill>
                  <a:schemeClr val="bg1"/>
                </a:solidFill>
                <a:latin typeface="SST Arabic" pitchFamily="34" charset="-78"/>
                <a:cs typeface="SST Arabic" pitchFamily="34" charset="-78"/>
              </a:rPr>
              <a:t>الجهات الأخرى</a:t>
            </a:r>
          </a:p>
        </p:txBody>
      </p:sp>
      <p:pic>
        <p:nvPicPr>
          <p:cNvPr id="7" name="Picture 6">
            <a:extLst>
              <a:ext uri="{FF2B5EF4-FFF2-40B4-BE49-F238E27FC236}">
                <a16:creationId xmlns:a16="http://schemas.microsoft.com/office/drawing/2014/main" id="{FBF51847-D9FC-D811-645E-1AF86ABCDEF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56474" y="1574800"/>
            <a:ext cx="10279050" cy="5113679"/>
          </a:xfrm>
          <a:prstGeom prst="rect">
            <a:avLst/>
          </a:prstGeom>
          <a:effectLst/>
        </p:spPr>
      </p:pic>
    </p:spTree>
    <p:extLst>
      <p:ext uri="{BB962C8B-B14F-4D97-AF65-F5344CB8AC3E}">
        <p14:creationId xmlns:p14="http://schemas.microsoft.com/office/powerpoint/2010/main" val="320172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7" name="Picture 6">
            <a:extLst>
              <a:ext uri="{FF2B5EF4-FFF2-40B4-BE49-F238E27FC236}">
                <a16:creationId xmlns:a16="http://schemas.microsoft.com/office/drawing/2014/main" id="{FBF51847-D9FC-D811-645E-1AF86ABCDEF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56475" y="1295400"/>
            <a:ext cx="10840672" cy="5393079"/>
          </a:xfrm>
          <a:prstGeom prst="rect">
            <a:avLst/>
          </a:prstGeom>
          <a:effectLst/>
        </p:spPr>
      </p:pic>
      <p:sp>
        <p:nvSpPr>
          <p:cNvPr id="6" name="Google Shape;557;p52">
            <a:extLst>
              <a:ext uri="{FF2B5EF4-FFF2-40B4-BE49-F238E27FC236}">
                <a16:creationId xmlns:a16="http://schemas.microsoft.com/office/drawing/2014/main" id="{C7F5DF70-1881-9BD3-E5B3-0E0AFE4C975A}"/>
              </a:ext>
            </a:extLst>
          </p:cNvPr>
          <p:cNvSpPr txBox="1"/>
          <p:nvPr/>
        </p:nvSpPr>
        <p:spPr>
          <a:xfrm>
            <a:off x="6332714" y="721848"/>
            <a:ext cx="4640085" cy="369291"/>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المشاركة مع</a:t>
            </a:r>
            <a:r>
              <a:rPr lang="en-US" sz="1800" b="1" dirty="0">
                <a:solidFill>
                  <a:schemeClr val="bg1"/>
                </a:solidFill>
                <a:latin typeface="SST Arabic" pitchFamily="34" charset="-78"/>
                <a:cs typeface="SST Arabic" pitchFamily="34" charset="-78"/>
              </a:rPr>
              <a:t> </a:t>
            </a:r>
            <a:r>
              <a:rPr lang="ar-EG" sz="1800" b="1" dirty="0">
                <a:solidFill>
                  <a:schemeClr val="bg1"/>
                </a:solidFill>
                <a:latin typeface="SST Arabic" pitchFamily="34" charset="-78"/>
                <a:cs typeface="SST Arabic" pitchFamily="34" charset="-78"/>
              </a:rPr>
              <a:t>الجهات الأخرى</a:t>
            </a:r>
          </a:p>
        </p:txBody>
      </p:sp>
    </p:spTree>
    <p:extLst>
      <p:ext uri="{BB962C8B-B14F-4D97-AF65-F5344CB8AC3E}">
        <p14:creationId xmlns:p14="http://schemas.microsoft.com/office/powerpoint/2010/main" val="409816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Google Shape;557;p52">
            <a:extLst>
              <a:ext uri="{FF2B5EF4-FFF2-40B4-BE49-F238E27FC236}">
                <a16:creationId xmlns:a16="http://schemas.microsoft.com/office/drawing/2014/main" id="{B66EF5D4-371F-AB27-2307-C32F5E5B3B48}"/>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لون واحد معكوس</a:t>
            </a:r>
          </a:p>
        </p:txBody>
      </p:sp>
      <p:pic>
        <p:nvPicPr>
          <p:cNvPr id="7" name="Picture 6">
            <a:extLst>
              <a:ext uri="{FF2B5EF4-FFF2-40B4-BE49-F238E27FC236}">
                <a16:creationId xmlns:a16="http://schemas.microsoft.com/office/drawing/2014/main" id="{FBF51847-D9FC-D811-645E-1AF86ABCDEF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56475" y="1498600"/>
            <a:ext cx="10279048" cy="5189878"/>
          </a:xfrm>
          <a:prstGeom prst="rect">
            <a:avLst/>
          </a:prstGeom>
          <a:effectLst/>
        </p:spPr>
      </p:pic>
    </p:spTree>
    <p:extLst>
      <p:ext uri="{BB962C8B-B14F-4D97-AF65-F5344CB8AC3E}">
        <p14:creationId xmlns:p14="http://schemas.microsoft.com/office/powerpoint/2010/main" val="1196674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4" name="Picture 3">
            <a:extLst>
              <a:ext uri="{FF2B5EF4-FFF2-40B4-BE49-F238E27FC236}">
                <a16:creationId xmlns:a16="http://schemas.microsoft.com/office/drawing/2014/main" id="{8614BDD9-958B-9A4A-9139-4E928D4C088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9990" t="13955" r="10948" b="10818"/>
          <a:stretch/>
        </p:blipFill>
        <p:spPr>
          <a:xfrm>
            <a:off x="1302210" y="1313410"/>
            <a:ext cx="9587580" cy="5120640"/>
          </a:xfrm>
          <a:prstGeom prst="rect">
            <a:avLst/>
          </a:prstGeom>
        </p:spPr>
      </p:pic>
      <p:sp>
        <p:nvSpPr>
          <p:cNvPr id="3" name="Google Shape;557;p52">
            <a:extLst>
              <a:ext uri="{FF2B5EF4-FFF2-40B4-BE49-F238E27FC236}">
                <a16:creationId xmlns:a16="http://schemas.microsoft.com/office/drawing/2014/main" id="{63BA54E5-D36D-82F5-F4D7-E6346343704C}"/>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lvl="0" algn="r">
              <a:buSzPts val="2000"/>
            </a:pPr>
            <a:r>
              <a:rPr lang="ar-SA" sz="1800" b="1" dirty="0">
                <a:solidFill>
                  <a:schemeClr val="lt1"/>
                </a:solidFill>
                <a:latin typeface="SST Arabic" pitchFamily="34" charset="-78"/>
                <a:cs typeface="SST Arabic" pitchFamily="34" charset="-78"/>
              </a:rPr>
              <a:t>الخطوط والأوزان</a:t>
            </a:r>
            <a:endParaRPr lang="ar-SA" sz="1200" b="0" i="0" u="none" strike="noStrike" cap="none" dirty="0">
              <a:solidFill>
                <a:srgbClr val="000000"/>
              </a:solidFill>
              <a:latin typeface="SST Arabic" pitchFamily="34" charset="-78"/>
              <a:cs typeface="SST Arabic" pitchFamily="34" charset="-78"/>
              <a:sym typeface="Arial"/>
            </a:endParaRPr>
          </a:p>
        </p:txBody>
      </p:sp>
    </p:spTree>
    <p:extLst>
      <p:ext uri="{BB962C8B-B14F-4D97-AF65-F5344CB8AC3E}">
        <p14:creationId xmlns:p14="http://schemas.microsoft.com/office/powerpoint/2010/main" val="2992826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pic>
        <p:nvPicPr>
          <p:cNvPr id="576" name="Google Shape;576;p55"/>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92151" y="5237017"/>
            <a:ext cx="8353468" cy="1295265"/>
          </a:xfrm>
          <a:prstGeom prst="rect">
            <a:avLst/>
          </a:prstGeom>
          <a:noFill/>
          <a:ln>
            <a:noFill/>
          </a:ln>
        </p:spPr>
      </p:pic>
      <p:sp>
        <p:nvSpPr>
          <p:cNvPr id="577" name="Google Shape;577;p55"/>
          <p:cNvSpPr txBox="1"/>
          <p:nvPr/>
        </p:nvSpPr>
        <p:spPr>
          <a:xfrm>
            <a:off x="8426245" y="1920792"/>
            <a:ext cx="2817207" cy="3970277"/>
          </a:xfrm>
          <a:prstGeom prst="rect">
            <a:avLst/>
          </a:prstGeom>
          <a:noFill/>
          <a:ln>
            <a:noFill/>
          </a:ln>
        </p:spPr>
        <p:txBody>
          <a:bodyPr spcFirstLastPara="1" wrap="square" lIns="91425" tIns="45700" rIns="91425" bIns="45700" anchor="t" anchorCtr="0">
            <a:spAutoFit/>
          </a:bodyPr>
          <a:lstStyle/>
          <a:p>
            <a:pPr marL="0" indent="0" algn="justLow" rtl="1" hangingPunct="0">
              <a:lnSpc>
                <a:spcPct val="150000"/>
              </a:lnSpc>
              <a:buClrTx/>
              <a:buSzPts val="1800"/>
              <a:buFont typeface="Arial"/>
              <a:buNone/>
            </a:pPr>
            <a:r>
              <a:rPr lang="ar-SA" sz="1400" dirty="0">
                <a:solidFill>
                  <a:srgbClr val="003462"/>
                </a:solidFill>
                <a:latin typeface="Kanun AR+LT Medium" pitchFamily="2" charset="-78"/>
                <a:ea typeface="Kanun AR+LT Medium" pitchFamily="2" charset="-78"/>
                <a:cs typeface="Kanun AR+LT Medium" pitchFamily="2" charset="-78"/>
              </a:rPr>
              <a:t>لكي تحل رؤية 2030 علينا كشعاع شمس مضيء، ولآوان الوقت أن يشكلنا بآلية جدية، مترفة بالغنى، مكتملة الأوصاف، سعت المملكة بجهودها الغامرة، أن تعزز توعية المستهلك بغذائه العضوي وصحته بشكلٍ مستمر، فعملت على تنمية سوق المنتجات العضوية بمختلف مناطق المملكة، لتبني مملكتنا لحظاتٍ صحيةٍ بنسخة جديدة وهاجة، معتمدةً على مبدأ أنه لا يبعث الضوء سوا التشبث بالحياة بطريقةٍ سليمة.</a:t>
            </a:r>
            <a:endParaRPr sz="1400" dirty="0">
              <a:solidFill>
                <a:srgbClr val="003462"/>
              </a:solidFill>
              <a:latin typeface="Kanun AR+LT Medium" pitchFamily="2" charset="-78"/>
              <a:ea typeface="Kanun AR+LT Medium" pitchFamily="2" charset="-78"/>
              <a:cs typeface="Kanun AR+LT Medium" pitchFamily="2" charset="-78"/>
            </a:endParaRPr>
          </a:p>
        </p:txBody>
      </p:sp>
      <p:sp>
        <p:nvSpPr>
          <p:cNvPr id="2" name="Google Shape;557;p52">
            <a:extLst>
              <a:ext uri="{FF2B5EF4-FFF2-40B4-BE49-F238E27FC236}">
                <a16:creationId xmlns:a16="http://schemas.microsoft.com/office/drawing/2014/main" id="{AD59EF48-3138-8BDC-BBF3-7397757AD324}"/>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SA" sz="1800" b="1" dirty="0">
                <a:solidFill>
                  <a:schemeClr val="bg1"/>
                </a:solidFill>
                <a:latin typeface="SST Arabic" pitchFamily="34" charset="-78"/>
                <a:cs typeface="SST Arabic" pitchFamily="34" charset="-78"/>
              </a:rPr>
              <a:t>شرح النمط</a:t>
            </a:r>
          </a:p>
        </p:txBody>
      </p:sp>
      <p:pic>
        <p:nvPicPr>
          <p:cNvPr id="4" name="Picture 3">
            <a:extLst>
              <a:ext uri="{FF2B5EF4-FFF2-40B4-BE49-F238E27FC236}">
                <a16:creationId xmlns:a16="http://schemas.microsoft.com/office/drawing/2014/main" id="{D1986535-8D11-4641-A386-CD61A03C843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86069" y="1693641"/>
            <a:ext cx="7226906" cy="3842636"/>
          </a:xfrm>
          <a:prstGeom prst="rect">
            <a:avLst/>
          </a:prstGeom>
        </p:spPr>
      </p:pic>
    </p:spTree>
    <p:extLst>
      <p:ext uri="{BB962C8B-B14F-4D97-AF65-F5344CB8AC3E}">
        <p14:creationId xmlns:p14="http://schemas.microsoft.com/office/powerpoint/2010/main" val="4109908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Google Shape;557;p52">
            <a:extLst>
              <a:ext uri="{FF2B5EF4-FFF2-40B4-BE49-F238E27FC236}">
                <a16:creationId xmlns:a16="http://schemas.microsoft.com/office/drawing/2014/main" id="{5E94E956-850D-B791-0937-1C4DEBB27D71}"/>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lvl="0" algn="r">
              <a:buSzPts val="2000"/>
            </a:pPr>
            <a:r>
              <a:rPr lang="ar-EG" sz="1800" b="1" dirty="0">
                <a:solidFill>
                  <a:schemeClr val="lt1"/>
                </a:solidFill>
                <a:latin typeface="SST Arabic" pitchFamily="34" charset="-78"/>
                <a:cs typeface="SST Arabic" pitchFamily="34" charset="-78"/>
              </a:rPr>
              <a:t>النمط</a:t>
            </a:r>
            <a:endParaRPr lang="ar-SA" sz="1200" b="0" i="0" u="none" strike="noStrike" cap="none" dirty="0">
              <a:solidFill>
                <a:srgbClr val="000000"/>
              </a:solidFill>
              <a:latin typeface="SST Arabic" pitchFamily="34" charset="-78"/>
              <a:cs typeface="SST Arabic" pitchFamily="34" charset="-78"/>
              <a:sym typeface="Arial"/>
            </a:endParaRPr>
          </a:p>
        </p:txBody>
      </p:sp>
      <p:pic>
        <p:nvPicPr>
          <p:cNvPr id="5" name="Picture 4">
            <a:extLst>
              <a:ext uri="{FF2B5EF4-FFF2-40B4-BE49-F238E27FC236}">
                <a16:creationId xmlns:a16="http://schemas.microsoft.com/office/drawing/2014/main" id="{79E70CEA-117D-2444-BF33-BA06281B3AB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546167" y="1546167"/>
            <a:ext cx="9858896" cy="4314293"/>
          </a:xfrm>
          <a:prstGeom prst="rect">
            <a:avLst/>
          </a:prstGeom>
        </p:spPr>
      </p:pic>
    </p:spTree>
    <p:extLst>
      <p:ext uri="{BB962C8B-B14F-4D97-AF65-F5344CB8AC3E}">
        <p14:creationId xmlns:p14="http://schemas.microsoft.com/office/powerpoint/2010/main" val="986836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2" name="Picture 1">
            <a:extLst>
              <a:ext uri="{FF2B5EF4-FFF2-40B4-BE49-F238E27FC236}">
                <a16:creationId xmlns:a16="http://schemas.microsoft.com/office/drawing/2014/main" id="{66723625-63E6-D44D-B368-59F8F663866D}"/>
              </a:ext>
            </a:extLst>
          </p:cNvPr>
          <p:cNvPicPr>
            <a:picLocks noChangeAspect="1"/>
          </p:cNvPicPr>
          <p:nvPr/>
        </p:nvPicPr>
        <p:blipFill>
          <a:blip r:embed="rId3"/>
          <a:srcRect/>
          <a:stretch/>
        </p:blipFill>
        <p:spPr>
          <a:xfrm>
            <a:off x="2295826" y="1931290"/>
            <a:ext cx="3937899" cy="3937899"/>
          </a:xfrm>
          <a:prstGeom prst="rect">
            <a:avLst/>
          </a:prstGeom>
        </p:spPr>
      </p:pic>
      <p:pic>
        <p:nvPicPr>
          <p:cNvPr id="5" name="Picture 4">
            <a:extLst>
              <a:ext uri="{FF2B5EF4-FFF2-40B4-BE49-F238E27FC236}">
                <a16:creationId xmlns:a16="http://schemas.microsoft.com/office/drawing/2014/main" id="{88D950CA-8231-414E-8B6B-9107FBA4FB3F}"/>
              </a:ext>
            </a:extLst>
          </p:cNvPr>
          <p:cNvPicPr>
            <a:picLocks noChangeAspect="1"/>
          </p:cNvPicPr>
          <p:nvPr/>
        </p:nvPicPr>
        <p:blipFill>
          <a:blip r:embed="rId4"/>
          <a:srcRect/>
          <a:stretch/>
        </p:blipFill>
        <p:spPr>
          <a:xfrm>
            <a:off x="6834575" y="1931290"/>
            <a:ext cx="3937899" cy="3937899"/>
          </a:xfrm>
          <a:prstGeom prst="rect">
            <a:avLst/>
          </a:prstGeom>
        </p:spPr>
      </p:pic>
      <p:sp>
        <p:nvSpPr>
          <p:cNvPr id="6" name="Google Shape;557;p52">
            <a:extLst>
              <a:ext uri="{FF2B5EF4-FFF2-40B4-BE49-F238E27FC236}">
                <a16:creationId xmlns:a16="http://schemas.microsoft.com/office/drawing/2014/main" id="{52018FAD-478D-9E4C-A7FD-11055C6B9FDF}"/>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قالب مربع - الشعار الأساسي</a:t>
            </a:r>
          </a:p>
        </p:txBody>
      </p:sp>
    </p:spTree>
    <p:extLst>
      <p:ext uri="{BB962C8B-B14F-4D97-AF65-F5344CB8AC3E}">
        <p14:creationId xmlns:p14="http://schemas.microsoft.com/office/powerpoint/2010/main" val="2179003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2" name="Picture 1">
            <a:extLst>
              <a:ext uri="{FF2B5EF4-FFF2-40B4-BE49-F238E27FC236}">
                <a16:creationId xmlns:a16="http://schemas.microsoft.com/office/drawing/2014/main" id="{66723625-63E6-D44D-B368-59F8F663866D}"/>
              </a:ext>
            </a:extLst>
          </p:cNvPr>
          <p:cNvPicPr>
            <a:picLocks noChangeAspect="1"/>
          </p:cNvPicPr>
          <p:nvPr/>
        </p:nvPicPr>
        <p:blipFill>
          <a:blip r:embed="rId3"/>
          <a:srcRect/>
          <a:stretch/>
        </p:blipFill>
        <p:spPr>
          <a:xfrm>
            <a:off x="1596043" y="2551465"/>
            <a:ext cx="4802413" cy="2519298"/>
          </a:xfrm>
          <a:prstGeom prst="rect">
            <a:avLst/>
          </a:prstGeom>
        </p:spPr>
      </p:pic>
      <p:pic>
        <p:nvPicPr>
          <p:cNvPr id="5" name="Picture 4">
            <a:extLst>
              <a:ext uri="{FF2B5EF4-FFF2-40B4-BE49-F238E27FC236}">
                <a16:creationId xmlns:a16="http://schemas.microsoft.com/office/drawing/2014/main" id="{88D950CA-8231-414E-8B6B-9107FBA4FB3F}"/>
              </a:ext>
            </a:extLst>
          </p:cNvPr>
          <p:cNvPicPr>
            <a:picLocks noChangeAspect="1"/>
          </p:cNvPicPr>
          <p:nvPr/>
        </p:nvPicPr>
        <p:blipFill>
          <a:blip r:embed="rId4"/>
          <a:srcRect/>
          <a:stretch/>
        </p:blipFill>
        <p:spPr>
          <a:xfrm>
            <a:off x="6693809" y="2551465"/>
            <a:ext cx="4802413" cy="2519298"/>
          </a:xfrm>
          <a:prstGeom prst="rect">
            <a:avLst/>
          </a:prstGeom>
        </p:spPr>
      </p:pic>
      <p:sp>
        <p:nvSpPr>
          <p:cNvPr id="4" name="Google Shape;557;p52">
            <a:extLst>
              <a:ext uri="{FF2B5EF4-FFF2-40B4-BE49-F238E27FC236}">
                <a16:creationId xmlns:a16="http://schemas.microsoft.com/office/drawing/2014/main" id="{EC9B16C6-3AEF-52CA-B1DA-0A81456A51E1}"/>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قالب عرضي - الشعار الأساسي</a:t>
            </a:r>
          </a:p>
        </p:txBody>
      </p:sp>
    </p:spTree>
    <p:extLst>
      <p:ext uri="{BB962C8B-B14F-4D97-AF65-F5344CB8AC3E}">
        <p14:creationId xmlns:p14="http://schemas.microsoft.com/office/powerpoint/2010/main" val="3531109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3" name="Picture 2">
            <a:extLst>
              <a:ext uri="{FF2B5EF4-FFF2-40B4-BE49-F238E27FC236}">
                <a16:creationId xmlns:a16="http://schemas.microsoft.com/office/drawing/2014/main" id="{ABFC69BA-5733-7E33-B2B3-E47B980CF2FE}"/>
              </a:ext>
            </a:extLst>
          </p:cNvPr>
          <p:cNvPicPr>
            <a:picLocks noChangeAspect="1"/>
          </p:cNvPicPr>
          <p:nvPr/>
        </p:nvPicPr>
        <p:blipFill rotWithShape="1">
          <a:blip r:embed="rId3"/>
          <a:srcRect l="17804" t="14227" r="17804" b="14227"/>
          <a:stretch/>
        </p:blipFill>
        <p:spPr>
          <a:xfrm>
            <a:off x="2593211" y="1509059"/>
            <a:ext cx="7881878" cy="4926126"/>
          </a:xfrm>
          <a:prstGeom prst="rect">
            <a:avLst/>
          </a:prstGeom>
        </p:spPr>
      </p:pic>
      <p:sp>
        <p:nvSpPr>
          <p:cNvPr id="8" name="Google Shape;557;p52">
            <a:extLst>
              <a:ext uri="{FF2B5EF4-FFF2-40B4-BE49-F238E27FC236}">
                <a16:creationId xmlns:a16="http://schemas.microsoft.com/office/drawing/2014/main" id="{68FA66BD-DE23-D2D3-8EF2-6ABDB52E1F2F}"/>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قالب طولي - الشعار الأساسي</a:t>
            </a:r>
          </a:p>
        </p:txBody>
      </p:sp>
    </p:spTree>
    <p:extLst>
      <p:ext uri="{BB962C8B-B14F-4D97-AF65-F5344CB8AC3E}">
        <p14:creationId xmlns:p14="http://schemas.microsoft.com/office/powerpoint/2010/main" val="1409280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Google Shape;558;p52">
            <a:extLst>
              <a:ext uri="{FF2B5EF4-FFF2-40B4-BE49-F238E27FC236}">
                <a16:creationId xmlns:a16="http://schemas.microsoft.com/office/drawing/2014/main" id="{31FFF9A9-5663-714C-B221-B47E189B2AD6}"/>
              </a:ext>
            </a:extLst>
          </p:cNvPr>
          <p:cNvSpPr/>
          <p:nvPr/>
        </p:nvSpPr>
        <p:spPr>
          <a:xfrm>
            <a:off x="1602658" y="1746172"/>
            <a:ext cx="9370141" cy="3851030"/>
          </a:xfrm>
          <a:prstGeom prst="rect">
            <a:avLst/>
          </a:prstGeom>
          <a:no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algn="justLow" rtl="1" hangingPunct="0">
              <a:lnSpc>
                <a:spcPct val="150000"/>
              </a:lnSpc>
              <a:buClrTx/>
            </a:pPr>
            <a:r>
              <a:rPr lang="ar-SA" sz="1600" dirty="0">
                <a:solidFill>
                  <a:srgbClr val="003462"/>
                </a:solidFill>
                <a:latin typeface="Kanun AR+LT Medium" pitchFamily="2" charset="-78"/>
                <a:ea typeface="Kanun AR+LT Medium" pitchFamily="2" charset="-78"/>
                <a:cs typeface="Kanun AR+LT Medium" pitchFamily="2" charset="-78"/>
              </a:rPr>
              <a:t>جاءت موافقة المقام السامي بإقامة يوم الغذاء العضوي في اليوم الحادي عشر من شهر نوفمبر من كل عام، ليكون مناسبة سنوية تسلط الضوء على أهمية المنتجات والأغذية العضوية، وذلك انطلاقاً من أهمية الغذاء العضوي كنظام صحي ذي جودة عالية ومذاق أفضل وآمن، وأنه الاختيار الأفضل والصحيح للعائلة، فالغذاء العضوي كلها منافع، وسيكون أسلوب حياة يحقق جودتها برؤية مستدامة.</a:t>
            </a:r>
            <a:endParaRPr lang="ar-EG" sz="1600" dirty="0">
              <a:solidFill>
                <a:srgbClr val="003462"/>
              </a:solidFill>
              <a:latin typeface="Kanun AR+LT Medium" pitchFamily="2" charset="-78"/>
              <a:ea typeface="Kanun AR+LT Medium" pitchFamily="2" charset="-78"/>
              <a:cs typeface="Kanun AR+LT Medium" pitchFamily="2" charset="-78"/>
            </a:endParaRPr>
          </a:p>
          <a:p>
            <a:pPr algn="justLow" rtl="1" hangingPunct="0">
              <a:lnSpc>
                <a:spcPct val="150000"/>
              </a:lnSpc>
              <a:buClrTx/>
            </a:pPr>
            <a:endParaRPr lang="en-US" sz="1600" dirty="0">
              <a:solidFill>
                <a:srgbClr val="003462"/>
              </a:solidFill>
              <a:latin typeface="Kanun AR+LT Medium" pitchFamily="2" charset="-78"/>
              <a:ea typeface="Kanun AR+LT Medium" pitchFamily="2" charset="-78"/>
              <a:cs typeface="Kanun AR+LT Medium" pitchFamily="2" charset="-78"/>
            </a:endParaRPr>
          </a:p>
          <a:p>
            <a:pPr algn="justLow" rtl="1" hangingPunct="0">
              <a:lnSpc>
                <a:spcPct val="150000"/>
              </a:lnSpc>
              <a:buClrTx/>
            </a:pPr>
            <a:r>
              <a:rPr lang="ar-SA" sz="1600" dirty="0">
                <a:solidFill>
                  <a:srgbClr val="003462"/>
                </a:solidFill>
                <a:latin typeface="Kanun AR+LT Medium" pitchFamily="2" charset="-78"/>
                <a:ea typeface="Kanun AR+LT Medium" pitchFamily="2" charset="-78"/>
                <a:cs typeface="Kanun AR+LT Medium" pitchFamily="2" charset="-78"/>
              </a:rPr>
              <a:t>وتأتي أهمية الاحتفاء بيوم الغذاء العضوي لزيادة وعي المستهلكين بالأغذية العضوية، ونشر استهلاكها في المجتمع، وتحفيز الابتكار والتميز لجودة المنتجات العضوية، ولتحقيق أهداف اقتصادية واجتماعية داعمة لتطوير الزراعة العضوية في المملكة.</a:t>
            </a:r>
            <a:endParaRPr lang="en-US" sz="1600" dirty="0">
              <a:solidFill>
                <a:srgbClr val="003462"/>
              </a:solidFill>
              <a:latin typeface="Kanun AR+LT Medium" pitchFamily="2" charset="-78"/>
              <a:ea typeface="Kanun AR+LT Medium" pitchFamily="2" charset="-78"/>
              <a:cs typeface="Kanun AR+LT Medium" pitchFamily="2" charset="-78"/>
            </a:endParaRPr>
          </a:p>
        </p:txBody>
      </p:sp>
      <p:sp>
        <p:nvSpPr>
          <p:cNvPr id="3" name="Google Shape;557;p52">
            <a:extLst>
              <a:ext uri="{FF2B5EF4-FFF2-40B4-BE49-F238E27FC236}">
                <a16:creationId xmlns:a16="http://schemas.microsoft.com/office/drawing/2014/main" id="{EE44BA92-C69E-3976-9F1F-0E2C383767EA}"/>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SA" sz="1800" b="1" dirty="0">
                <a:solidFill>
                  <a:schemeClr val="bg1"/>
                </a:solidFill>
                <a:latin typeface="SST Arabic" pitchFamily="34" charset="-78"/>
                <a:cs typeface="SST Arabic" pitchFamily="34" charset="-78"/>
              </a:rPr>
              <a:t>يوم الغذاء العضوي</a:t>
            </a:r>
            <a:endParaRPr sz="1800" b="1" dirty="0">
              <a:solidFill>
                <a:schemeClr val="bg1"/>
              </a:solidFill>
              <a:latin typeface="SST Arabic" pitchFamily="34" charset="-78"/>
              <a:cs typeface="SST Arabic" pitchFamily="34" charset="-78"/>
            </a:endParaRPr>
          </a:p>
        </p:txBody>
      </p:sp>
    </p:spTree>
    <p:extLst>
      <p:ext uri="{BB962C8B-B14F-4D97-AF65-F5344CB8AC3E}">
        <p14:creationId xmlns:p14="http://schemas.microsoft.com/office/powerpoint/2010/main" val="2586251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2" name="Picture 1">
            <a:extLst>
              <a:ext uri="{FF2B5EF4-FFF2-40B4-BE49-F238E27FC236}">
                <a16:creationId xmlns:a16="http://schemas.microsoft.com/office/drawing/2014/main" id="{66723625-63E6-D44D-B368-59F8F663866D}"/>
              </a:ext>
            </a:extLst>
          </p:cNvPr>
          <p:cNvPicPr>
            <a:picLocks noChangeAspect="1"/>
          </p:cNvPicPr>
          <p:nvPr/>
        </p:nvPicPr>
        <p:blipFill>
          <a:blip r:embed="rId3"/>
          <a:srcRect/>
          <a:stretch/>
        </p:blipFill>
        <p:spPr>
          <a:xfrm>
            <a:off x="2295826" y="1931290"/>
            <a:ext cx="3937899" cy="3937899"/>
          </a:xfrm>
          <a:prstGeom prst="rect">
            <a:avLst/>
          </a:prstGeom>
        </p:spPr>
      </p:pic>
      <p:pic>
        <p:nvPicPr>
          <p:cNvPr id="5" name="Picture 4">
            <a:extLst>
              <a:ext uri="{FF2B5EF4-FFF2-40B4-BE49-F238E27FC236}">
                <a16:creationId xmlns:a16="http://schemas.microsoft.com/office/drawing/2014/main" id="{88D950CA-8231-414E-8B6B-9107FBA4FB3F}"/>
              </a:ext>
            </a:extLst>
          </p:cNvPr>
          <p:cNvPicPr>
            <a:picLocks noChangeAspect="1"/>
          </p:cNvPicPr>
          <p:nvPr/>
        </p:nvPicPr>
        <p:blipFill>
          <a:blip r:embed="rId4"/>
          <a:srcRect/>
          <a:stretch/>
        </p:blipFill>
        <p:spPr>
          <a:xfrm>
            <a:off x="6834575" y="1931290"/>
            <a:ext cx="3937899" cy="3937899"/>
          </a:xfrm>
          <a:prstGeom prst="rect">
            <a:avLst/>
          </a:prstGeom>
        </p:spPr>
      </p:pic>
      <p:sp>
        <p:nvSpPr>
          <p:cNvPr id="3" name="Google Shape;557;p52">
            <a:extLst>
              <a:ext uri="{FF2B5EF4-FFF2-40B4-BE49-F238E27FC236}">
                <a16:creationId xmlns:a16="http://schemas.microsoft.com/office/drawing/2014/main" id="{3D795C75-EFA9-820B-B23A-16CF849F22A3}"/>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قالب مربع - الشعار الفرعي</a:t>
            </a:r>
          </a:p>
        </p:txBody>
      </p:sp>
    </p:spTree>
    <p:extLst>
      <p:ext uri="{BB962C8B-B14F-4D97-AF65-F5344CB8AC3E}">
        <p14:creationId xmlns:p14="http://schemas.microsoft.com/office/powerpoint/2010/main" val="771496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2" name="Picture 1">
            <a:extLst>
              <a:ext uri="{FF2B5EF4-FFF2-40B4-BE49-F238E27FC236}">
                <a16:creationId xmlns:a16="http://schemas.microsoft.com/office/drawing/2014/main" id="{66723625-63E6-D44D-B368-59F8F663866D}"/>
              </a:ext>
            </a:extLst>
          </p:cNvPr>
          <p:cNvPicPr>
            <a:picLocks noChangeAspect="1"/>
          </p:cNvPicPr>
          <p:nvPr/>
        </p:nvPicPr>
        <p:blipFill>
          <a:blip r:embed="rId3"/>
          <a:srcRect/>
          <a:stretch/>
        </p:blipFill>
        <p:spPr>
          <a:xfrm>
            <a:off x="1596043" y="2551465"/>
            <a:ext cx="4802413" cy="2519298"/>
          </a:xfrm>
          <a:prstGeom prst="rect">
            <a:avLst/>
          </a:prstGeom>
        </p:spPr>
      </p:pic>
      <p:pic>
        <p:nvPicPr>
          <p:cNvPr id="5" name="Picture 4">
            <a:extLst>
              <a:ext uri="{FF2B5EF4-FFF2-40B4-BE49-F238E27FC236}">
                <a16:creationId xmlns:a16="http://schemas.microsoft.com/office/drawing/2014/main" id="{88D950CA-8231-414E-8B6B-9107FBA4FB3F}"/>
              </a:ext>
            </a:extLst>
          </p:cNvPr>
          <p:cNvPicPr>
            <a:picLocks noChangeAspect="1"/>
          </p:cNvPicPr>
          <p:nvPr/>
        </p:nvPicPr>
        <p:blipFill>
          <a:blip r:embed="rId4"/>
          <a:srcRect/>
          <a:stretch/>
        </p:blipFill>
        <p:spPr>
          <a:xfrm>
            <a:off x="6693809" y="2551465"/>
            <a:ext cx="4802413" cy="2519298"/>
          </a:xfrm>
          <a:prstGeom prst="rect">
            <a:avLst/>
          </a:prstGeom>
        </p:spPr>
      </p:pic>
      <p:sp>
        <p:nvSpPr>
          <p:cNvPr id="3" name="Google Shape;557;p52">
            <a:extLst>
              <a:ext uri="{FF2B5EF4-FFF2-40B4-BE49-F238E27FC236}">
                <a16:creationId xmlns:a16="http://schemas.microsoft.com/office/drawing/2014/main" id="{5943F4D2-1096-6B92-07CB-887BCD5FA2C5}"/>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قالب عرضي - الشعار الفرعي</a:t>
            </a:r>
          </a:p>
        </p:txBody>
      </p:sp>
    </p:spTree>
    <p:extLst>
      <p:ext uri="{BB962C8B-B14F-4D97-AF65-F5344CB8AC3E}">
        <p14:creationId xmlns:p14="http://schemas.microsoft.com/office/powerpoint/2010/main" val="27262834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5" name="Picture 4">
            <a:extLst>
              <a:ext uri="{FF2B5EF4-FFF2-40B4-BE49-F238E27FC236}">
                <a16:creationId xmlns:a16="http://schemas.microsoft.com/office/drawing/2014/main" id="{88D950CA-8231-414E-8B6B-9107FBA4FB3F}"/>
              </a:ext>
            </a:extLst>
          </p:cNvPr>
          <p:cNvPicPr>
            <a:picLocks noChangeAspect="1"/>
          </p:cNvPicPr>
          <p:nvPr/>
        </p:nvPicPr>
        <p:blipFill rotWithShape="1">
          <a:blip r:embed="rId3"/>
          <a:srcRect l="14362" t="13105" r="14362" b="13105"/>
          <a:stretch/>
        </p:blipFill>
        <p:spPr>
          <a:xfrm>
            <a:off x="2157307" y="1252875"/>
            <a:ext cx="8815492" cy="5133648"/>
          </a:xfrm>
          <a:prstGeom prst="rect">
            <a:avLst/>
          </a:prstGeom>
        </p:spPr>
      </p:pic>
      <p:sp>
        <p:nvSpPr>
          <p:cNvPr id="2" name="Google Shape;557;p52">
            <a:extLst>
              <a:ext uri="{FF2B5EF4-FFF2-40B4-BE49-F238E27FC236}">
                <a16:creationId xmlns:a16="http://schemas.microsoft.com/office/drawing/2014/main" id="{28722215-C519-7E1E-5F6A-D9F8883FA97C}"/>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قالب عرضي - الشعار الفرعي</a:t>
            </a:r>
          </a:p>
        </p:txBody>
      </p:sp>
    </p:spTree>
    <p:extLst>
      <p:ext uri="{BB962C8B-B14F-4D97-AF65-F5344CB8AC3E}">
        <p14:creationId xmlns:p14="http://schemas.microsoft.com/office/powerpoint/2010/main" val="3450570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4" name="Rectangle 3">
            <a:extLst>
              <a:ext uri="{FF2B5EF4-FFF2-40B4-BE49-F238E27FC236}">
                <a16:creationId xmlns:a16="http://schemas.microsoft.com/office/drawing/2014/main" id="{2753AA28-F36C-574F-9EC1-42D91A52023A}"/>
              </a:ext>
            </a:extLst>
          </p:cNvPr>
          <p:cNvSpPr/>
          <p:nvPr/>
        </p:nvSpPr>
        <p:spPr>
          <a:xfrm>
            <a:off x="2279374" y="1544417"/>
            <a:ext cx="4730311" cy="4548879"/>
          </a:xfrm>
          <a:prstGeom prst="rect">
            <a:avLst/>
          </a:prstGeom>
          <a:solidFill>
            <a:srgbClr val="C5C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pic>
        <p:nvPicPr>
          <p:cNvPr id="5" name="Picture 4">
            <a:extLst>
              <a:ext uri="{FF2B5EF4-FFF2-40B4-BE49-F238E27FC236}">
                <a16:creationId xmlns:a16="http://schemas.microsoft.com/office/drawing/2014/main" id="{04A5FD85-1140-4441-9887-0FC9EB1F5D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611" r="15577" b="6586"/>
          <a:stretch/>
        </p:blipFill>
        <p:spPr>
          <a:xfrm>
            <a:off x="6666905" y="1544417"/>
            <a:ext cx="3696295" cy="4548879"/>
          </a:xfrm>
          <a:prstGeom prst="rect">
            <a:avLst/>
          </a:prstGeom>
        </p:spPr>
      </p:pic>
      <p:pic>
        <p:nvPicPr>
          <p:cNvPr id="6" name="Picture 5">
            <a:extLst>
              <a:ext uri="{FF2B5EF4-FFF2-40B4-BE49-F238E27FC236}">
                <a16:creationId xmlns:a16="http://schemas.microsoft.com/office/drawing/2014/main" id="{260AE83F-88B8-A94B-BACD-34608F54CE2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09684" y="1564270"/>
            <a:ext cx="3129397" cy="4191224"/>
          </a:xfrm>
          <a:prstGeom prst="rect">
            <a:avLst/>
          </a:prstGeom>
        </p:spPr>
      </p:pic>
      <p:pic>
        <p:nvPicPr>
          <p:cNvPr id="9" name="Picture 8">
            <a:extLst>
              <a:ext uri="{FF2B5EF4-FFF2-40B4-BE49-F238E27FC236}">
                <a16:creationId xmlns:a16="http://schemas.microsoft.com/office/drawing/2014/main" id="{C530C8DD-010A-5A4D-BA05-261F63995F4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79374" y="1480386"/>
            <a:ext cx="5125819" cy="5125819"/>
          </a:xfrm>
          <a:prstGeom prst="rect">
            <a:avLst/>
          </a:prstGeom>
        </p:spPr>
      </p:pic>
    </p:spTree>
    <p:extLst>
      <p:ext uri="{BB962C8B-B14F-4D97-AF65-F5344CB8AC3E}">
        <p14:creationId xmlns:p14="http://schemas.microsoft.com/office/powerpoint/2010/main" val="4262414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pic>
        <p:nvPicPr>
          <p:cNvPr id="13" name="Picture 12">
            <a:extLst>
              <a:ext uri="{FF2B5EF4-FFF2-40B4-BE49-F238E27FC236}">
                <a16:creationId xmlns:a16="http://schemas.microsoft.com/office/drawing/2014/main" id="{7C5BC834-0134-5F4E-88FA-78A68E6241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94718" y="1535184"/>
            <a:ext cx="3398583" cy="3808342"/>
          </a:xfrm>
          <a:prstGeom prst="rect">
            <a:avLst/>
          </a:prstGeom>
        </p:spPr>
      </p:pic>
      <p:pic>
        <p:nvPicPr>
          <p:cNvPr id="14" name="Picture 13">
            <a:extLst>
              <a:ext uri="{FF2B5EF4-FFF2-40B4-BE49-F238E27FC236}">
                <a16:creationId xmlns:a16="http://schemas.microsoft.com/office/drawing/2014/main" id="{5755532D-94F6-E846-B280-59D684BAD865}"/>
              </a:ext>
            </a:extLst>
          </p:cNvPr>
          <p:cNvPicPr>
            <a:picLocks noChangeAspect="1"/>
          </p:cNvPicPr>
          <p:nvPr/>
        </p:nvPicPr>
        <p:blipFill>
          <a:blip r:embed="rId4"/>
          <a:srcRect/>
          <a:stretch/>
        </p:blipFill>
        <p:spPr>
          <a:xfrm>
            <a:off x="1588875" y="1535184"/>
            <a:ext cx="3532345" cy="3808341"/>
          </a:xfrm>
          <a:prstGeom prst="rect">
            <a:avLst/>
          </a:prstGeom>
        </p:spPr>
      </p:pic>
      <p:pic>
        <p:nvPicPr>
          <p:cNvPr id="12" name="Picture 11">
            <a:extLst>
              <a:ext uri="{FF2B5EF4-FFF2-40B4-BE49-F238E27FC236}">
                <a16:creationId xmlns:a16="http://schemas.microsoft.com/office/drawing/2014/main" id="{2AB34380-52B5-8747-A51C-92FE2E339C1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93303" y="1526424"/>
            <a:ext cx="3029464" cy="3827285"/>
          </a:xfrm>
          <a:prstGeom prst="rect">
            <a:avLst/>
          </a:prstGeom>
        </p:spPr>
      </p:pic>
    </p:spTree>
    <p:extLst>
      <p:ext uri="{BB962C8B-B14F-4D97-AF65-F5344CB8AC3E}">
        <p14:creationId xmlns:p14="http://schemas.microsoft.com/office/powerpoint/2010/main" val="12268697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pic>
        <p:nvPicPr>
          <p:cNvPr id="5" name="Google Shape;597;p58">
            <a:extLst>
              <a:ext uri="{FF2B5EF4-FFF2-40B4-BE49-F238E27FC236}">
                <a16:creationId xmlns:a16="http://schemas.microsoft.com/office/drawing/2014/main" id="{FD1570A4-DE0D-D94A-A298-9A75DA360476}"/>
              </a:ext>
            </a:extLst>
          </p:cNvPr>
          <p:cNvPicPr preferRelativeResize="0"/>
          <p:nvPr/>
        </p:nvPicPr>
        <p:blipFill>
          <a:blip r:embed="rId3" cstate="print">
            <a:extLst>
              <a:ext uri="{28A0092B-C50C-407E-A947-70E740481C1C}">
                <a14:useLocalDpi xmlns:a14="http://schemas.microsoft.com/office/drawing/2010/main"/>
              </a:ext>
            </a:extLst>
          </a:blip>
          <a:stretch>
            <a:fillRect/>
          </a:stretch>
        </p:blipFill>
        <p:spPr>
          <a:xfrm>
            <a:off x="7439356" y="2607439"/>
            <a:ext cx="2992668" cy="2513505"/>
          </a:xfrm>
          <a:prstGeom prst="rect">
            <a:avLst/>
          </a:prstGeom>
          <a:noFill/>
          <a:ln>
            <a:noFill/>
          </a:ln>
        </p:spPr>
      </p:pic>
      <p:pic>
        <p:nvPicPr>
          <p:cNvPr id="6" name="Google Shape;598;p58">
            <a:extLst>
              <a:ext uri="{FF2B5EF4-FFF2-40B4-BE49-F238E27FC236}">
                <a16:creationId xmlns:a16="http://schemas.microsoft.com/office/drawing/2014/main" id="{DCEB8FD3-44DA-F74C-96E1-6AD28A3D86A1}"/>
              </a:ext>
            </a:extLst>
          </p:cNvPr>
          <p:cNvPicPr preferRelativeResize="0"/>
          <p:nvPr/>
        </p:nvPicPr>
        <p:blipFill>
          <a:blip r:embed="rId4" cstate="screen">
            <a:extLst>
              <a:ext uri="{28A0092B-C50C-407E-A947-70E740481C1C}">
                <a14:useLocalDpi xmlns:a14="http://schemas.microsoft.com/office/drawing/2010/main"/>
              </a:ext>
            </a:extLst>
          </a:blip>
          <a:stretch>
            <a:fillRect/>
          </a:stretch>
        </p:blipFill>
        <p:spPr>
          <a:xfrm>
            <a:off x="2432010" y="1563815"/>
            <a:ext cx="5007345" cy="5049908"/>
          </a:xfrm>
          <a:prstGeom prst="rect">
            <a:avLst/>
          </a:prstGeom>
          <a:noFill/>
          <a:ln>
            <a:noFill/>
          </a:ln>
        </p:spPr>
      </p:pic>
    </p:spTree>
    <p:extLst>
      <p:ext uri="{BB962C8B-B14F-4D97-AF65-F5344CB8AC3E}">
        <p14:creationId xmlns:p14="http://schemas.microsoft.com/office/powerpoint/2010/main" val="3934458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sp>
        <p:nvSpPr>
          <p:cNvPr id="5" name="Rectangle 4">
            <a:extLst>
              <a:ext uri="{FF2B5EF4-FFF2-40B4-BE49-F238E27FC236}">
                <a16:creationId xmlns:a16="http://schemas.microsoft.com/office/drawing/2014/main" id="{FDBBEF5C-E258-B442-9FAF-2613BF9034A4}"/>
              </a:ext>
            </a:extLst>
          </p:cNvPr>
          <p:cNvSpPr/>
          <p:nvPr/>
        </p:nvSpPr>
        <p:spPr>
          <a:xfrm>
            <a:off x="1711353" y="2223082"/>
            <a:ext cx="4966437" cy="3071102"/>
          </a:xfrm>
          <a:prstGeom prst="rect">
            <a:avLst/>
          </a:prstGeom>
          <a:solidFill>
            <a:srgbClr val="42413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A" dirty="0"/>
          </a:p>
        </p:txBody>
      </p:sp>
      <p:pic>
        <p:nvPicPr>
          <p:cNvPr id="6" name="Google Shape;603;p59">
            <a:extLst>
              <a:ext uri="{FF2B5EF4-FFF2-40B4-BE49-F238E27FC236}">
                <a16:creationId xmlns:a16="http://schemas.microsoft.com/office/drawing/2014/main" id="{F64092EE-9625-9949-95A0-5098A66A75E1}"/>
              </a:ext>
            </a:extLst>
          </p:cNvPr>
          <p:cNvPicPr preferRelativeResize="0"/>
          <p:nvPr/>
        </p:nvPicPr>
        <p:blipFill>
          <a:blip r:embed="rId3" cstate="screen">
            <a:extLst>
              <a:ext uri="{28A0092B-C50C-407E-A947-70E740481C1C}">
                <a14:useLocalDpi xmlns:a14="http://schemas.microsoft.com/office/drawing/2010/main"/>
              </a:ext>
            </a:extLst>
          </a:blip>
          <a:stretch>
            <a:fillRect/>
          </a:stretch>
        </p:blipFill>
        <p:spPr>
          <a:xfrm>
            <a:off x="6704463" y="2223082"/>
            <a:ext cx="4612418" cy="3071102"/>
          </a:xfrm>
          <a:prstGeom prst="rect">
            <a:avLst/>
          </a:prstGeom>
          <a:noFill/>
          <a:ln>
            <a:noFill/>
          </a:ln>
        </p:spPr>
      </p:pic>
      <p:pic>
        <p:nvPicPr>
          <p:cNvPr id="7" name="Google Shape;604;p59">
            <a:extLst>
              <a:ext uri="{FF2B5EF4-FFF2-40B4-BE49-F238E27FC236}">
                <a16:creationId xmlns:a16="http://schemas.microsoft.com/office/drawing/2014/main" id="{BBEA2109-20BA-6547-B5B3-25FD8667D6C7}"/>
              </a:ext>
            </a:extLst>
          </p:cNvPr>
          <p:cNvPicPr preferRelativeResize="0"/>
          <p:nvPr/>
        </p:nvPicPr>
        <p:blipFill>
          <a:blip r:embed="rId4" cstate="screen">
            <a:extLst>
              <a:ext uri="{28A0092B-C50C-407E-A947-70E740481C1C}">
                <a14:useLocalDpi xmlns:a14="http://schemas.microsoft.com/office/drawing/2010/main"/>
              </a:ext>
            </a:extLst>
          </a:blip>
          <a:stretch>
            <a:fillRect/>
          </a:stretch>
        </p:blipFill>
        <p:spPr>
          <a:xfrm>
            <a:off x="2473850" y="2223082"/>
            <a:ext cx="3441441" cy="2867868"/>
          </a:xfrm>
          <a:prstGeom prst="rect">
            <a:avLst/>
          </a:prstGeom>
          <a:noFill/>
          <a:ln>
            <a:noFill/>
          </a:ln>
        </p:spPr>
      </p:pic>
    </p:spTree>
    <p:extLst>
      <p:ext uri="{BB962C8B-B14F-4D97-AF65-F5344CB8AC3E}">
        <p14:creationId xmlns:p14="http://schemas.microsoft.com/office/powerpoint/2010/main" val="3914045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pic>
        <p:nvPicPr>
          <p:cNvPr id="5" name="Google Shape;604;p59">
            <a:extLst>
              <a:ext uri="{FF2B5EF4-FFF2-40B4-BE49-F238E27FC236}">
                <a16:creationId xmlns:a16="http://schemas.microsoft.com/office/drawing/2014/main" id="{3AF7E5B2-CC1D-284F-96AF-D521DB630675}"/>
              </a:ext>
            </a:extLst>
          </p:cNvPr>
          <p:cNvPicPr preferRelativeResize="0"/>
          <p:nvPr/>
        </p:nvPicPr>
        <p:blipFill rotWithShape="1">
          <a:blip r:embed="rId3" cstate="screen">
            <a:extLst>
              <a:ext uri="{28A0092B-C50C-407E-A947-70E740481C1C}">
                <a14:useLocalDpi xmlns:a14="http://schemas.microsoft.com/office/drawing/2010/main"/>
              </a:ext>
            </a:extLst>
          </a:blip>
          <a:srcRect/>
          <a:stretch/>
        </p:blipFill>
        <p:spPr>
          <a:xfrm>
            <a:off x="2499973" y="1457740"/>
            <a:ext cx="7192055" cy="4916556"/>
          </a:xfrm>
          <a:prstGeom prst="rect">
            <a:avLst/>
          </a:prstGeom>
          <a:noFill/>
          <a:ln>
            <a:noFill/>
          </a:ln>
        </p:spPr>
      </p:pic>
    </p:spTree>
    <p:extLst>
      <p:ext uri="{BB962C8B-B14F-4D97-AF65-F5344CB8AC3E}">
        <p14:creationId xmlns:p14="http://schemas.microsoft.com/office/powerpoint/2010/main" val="2244871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pic>
        <p:nvPicPr>
          <p:cNvPr id="5" name="Picture 4">
            <a:extLst>
              <a:ext uri="{FF2B5EF4-FFF2-40B4-BE49-F238E27FC236}">
                <a16:creationId xmlns:a16="http://schemas.microsoft.com/office/drawing/2014/main" id="{2C1C925F-02B5-9746-BEBB-DF2B62C40A6B}"/>
              </a:ext>
            </a:extLst>
          </p:cNvPr>
          <p:cNvPicPr>
            <a:picLocks noChangeAspect="1"/>
          </p:cNvPicPr>
          <p:nvPr/>
        </p:nvPicPr>
        <p:blipFill rotWithShape="1">
          <a:blip r:embed="rId3"/>
          <a:srcRect t="10221" b="10221"/>
          <a:stretch/>
        </p:blipFill>
        <p:spPr>
          <a:xfrm>
            <a:off x="2543654" y="1655180"/>
            <a:ext cx="7578120" cy="4521732"/>
          </a:xfrm>
          <a:prstGeom prst="rect">
            <a:avLst/>
          </a:prstGeom>
        </p:spPr>
      </p:pic>
    </p:spTree>
    <p:extLst>
      <p:ext uri="{BB962C8B-B14F-4D97-AF65-F5344CB8AC3E}">
        <p14:creationId xmlns:p14="http://schemas.microsoft.com/office/powerpoint/2010/main" val="11261503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6" name="TextBox 5">
            <a:extLst>
              <a:ext uri="{FF2B5EF4-FFF2-40B4-BE49-F238E27FC236}">
                <a16:creationId xmlns:a16="http://schemas.microsoft.com/office/drawing/2014/main" id="{01E1921F-E71A-5A45-A7F3-8F5394BBC6DB}"/>
              </a:ext>
            </a:extLst>
          </p:cNvPr>
          <p:cNvSpPr txBox="1"/>
          <p:nvPr/>
        </p:nvSpPr>
        <p:spPr>
          <a:xfrm>
            <a:off x="10784798" y="6454239"/>
            <a:ext cx="1233031" cy="276999"/>
          </a:xfrm>
          <a:prstGeom prst="rect">
            <a:avLst/>
          </a:prstGeom>
          <a:noFill/>
        </p:spPr>
        <p:txBody>
          <a:bodyPr wrap="none" rtlCol="0">
            <a:spAutoFit/>
          </a:bodyPr>
          <a:lstStyle/>
          <a:p>
            <a:pPr marL="0" algn="r" defTabSz="914400" rtl="1" eaLnBrk="1" latinLnBrk="0" hangingPunct="1"/>
            <a:r>
              <a:rPr lang="ar-SA" sz="1200" dirty="0">
                <a:solidFill>
                  <a:srgbClr val="FF0000"/>
                </a:solidFill>
                <a:latin typeface="SST Arabic" panose="020B0504030504020204" pitchFamily="34" charset="-78"/>
                <a:cs typeface="SST Arabic" panose="020B0504030504020204" pitchFamily="34" charset="-78"/>
              </a:rPr>
              <a:t>* تصميمي مبدئي</a:t>
            </a:r>
            <a:endParaRPr lang="en-SA" sz="1200" dirty="0">
              <a:solidFill>
                <a:srgbClr val="FF0000"/>
              </a:solidFill>
              <a:latin typeface="SST Arabic" panose="020B0504030504020204" pitchFamily="34" charset="-78"/>
              <a:cs typeface="SST Arabic" panose="020B0504030504020204" pitchFamily="34" charset="-78"/>
            </a:endParaRPr>
          </a:p>
        </p:txBody>
      </p:sp>
      <p:sp>
        <p:nvSpPr>
          <p:cNvPr id="2" name="Google Shape;557;p52">
            <a:extLst>
              <a:ext uri="{FF2B5EF4-FFF2-40B4-BE49-F238E27FC236}">
                <a16:creationId xmlns:a16="http://schemas.microsoft.com/office/drawing/2014/main" id="{63B98A7F-2CF3-CF9E-50F6-6DB5330BC54E}"/>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kumimoji="0" lang="ar-SA" sz="1800" b="1" i="0" u="none" strike="noStrike" kern="0" cap="none" spc="0" normalizeH="0" baseline="0" noProof="0" dirty="0">
                <a:ln>
                  <a:noFill/>
                </a:ln>
                <a:solidFill>
                  <a:srgbClr val="FFFFFF"/>
                </a:solidFill>
                <a:effectLst/>
                <a:uLnTx/>
                <a:uFillTx/>
                <a:latin typeface="SST Arabic" pitchFamily="34" charset="-78"/>
                <a:cs typeface="SST Arabic" pitchFamily="34" charset="-78"/>
                <a:sym typeface="Arial"/>
              </a:rPr>
              <a:t>التوزيعات والهدايا</a:t>
            </a:r>
          </a:p>
        </p:txBody>
      </p:sp>
      <p:sp>
        <p:nvSpPr>
          <p:cNvPr id="9" name="TextBox 8">
            <a:extLst>
              <a:ext uri="{FF2B5EF4-FFF2-40B4-BE49-F238E27FC236}">
                <a16:creationId xmlns:a16="http://schemas.microsoft.com/office/drawing/2014/main" id="{722694B1-1E85-E74F-8C6D-E0749593F869}"/>
              </a:ext>
            </a:extLst>
          </p:cNvPr>
          <p:cNvSpPr txBox="1"/>
          <p:nvPr/>
        </p:nvSpPr>
        <p:spPr>
          <a:xfrm>
            <a:off x="5119268" y="1599300"/>
            <a:ext cx="6096541" cy="369332"/>
          </a:xfrm>
          <a:prstGeom prst="rect">
            <a:avLst/>
          </a:prstGeom>
          <a:noFill/>
        </p:spPr>
        <p:txBody>
          <a:bodyPr wrap="none" rtlCol="0">
            <a:spAutoFit/>
          </a:bodyPr>
          <a:lstStyle/>
          <a:p>
            <a:pPr marL="0" algn="r" defTabSz="914400" rtl="1" eaLnBrk="1" latinLnBrk="0" hangingPunct="1"/>
            <a:r>
              <a:rPr lang="ar-SA" dirty="0">
                <a:latin typeface="SST Arabic" panose="020B0504030504020204" pitchFamily="34" charset="-78"/>
                <a:cs typeface="SST Arabic" panose="020B0504030504020204" pitchFamily="34" charset="-78"/>
              </a:rPr>
              <a:t>ستتضمن الفعالية العديد من الهدايا المصممة خصيصًا لهذا الحدث</a:t>
            </a:r>
            <a:r>
              <a:rPr lang="en-US" dirty="0">
                <a:latin typeface="SST Arabic" panose="020B0504030504020204" pitchFamily="34" charset="-78"/>
                <a:cs typeface="SST Arabic" panose="020B0504030504020204" pitchFamily="34" charset="-78"/>
              </a:rPr>
              <a:t>.</a:t>
            </a:r>
            <a:endParaRPr lang="en-SA" dirty="0">
              <a:latin typeface="SST Arabic" panose="020B0504030504020204" pitchFamily="34" charset="-78"/>
              <a:cs typeface="SST Arabic" panose="020B0504030504020204" pitchFamily="34" charset="-78"/>
            </a:endParaRPr>
          </a:p>
        </p:txBody>
      </p:sp>
      <p:pic>
        <p:nvPicPr>
          <p:cNvPr id="16" name="Picture 15">
            <a:extLst>
              <a:ext uri="{FF2B5EF4-FFF2-40B4-BE49-F238E27FC236}">
                <a16:creationId xmlns:a16="http://schemas.microsoft.com/office/drawing/2014/main" id="{EDDE6270-E3BC-DE47-82DF-99C3A39D15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4143" y="2387687"/>
            <a:ext cx="5924390" cy="3952753"/>
          </a:xfrm>
          <a:prstGeom prst="rect">
            <a:avLst/>
          </a:prstGeom>
        </p:spPr>
      </p:pic>
      <p:pic>
        <p:nvPicPr>
          <p:cNvPr id="19" name="Picture 18">
            <a:extLst>
              <a:ext uri="{FF2B5EF4-FFF2-40B4-BE49-F238E27FC236}">
                <a16:creationId xmlns:a16="http://schemas.microsoft.com/office/drawing/2014/main" id="{44789883-42B4-A440-8FDF-5487001410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03719" y="1990587"/>
            <a:ext cx="3512090" cy="4329435"/>
          </a:xfrm>
          <a:prstGeom prst="rect">
            <a:avLst/>
          </a:prstGeom>
        </p:spPr>
      </p:pic>
    </p:spTree>
    <p:extLst>
      <p:ext uri="{BB962C8B-B14F-4D97-AF65-F5344CB8AC3E}">
        <p14:creationId xmlns:p14="http://schemas.microsoft.com/office/powerpoint/2010/main" val="4096189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7" name="Google Shape;557;p52"/>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SA" sz="1800" b="1" dirty="0">
                <a:solidFill>
                  <a:schemeClr val="bg1"/>
                </a:solidFill>
                <a:latin typeface="SST Arabic" pitchFamily="34" charset="-78"/>
                <a:cs typeface="SST Arabic" pitchFamily="34" charset="-78"/>
              </a:rPr>
              <a:t>يوم الغذاء العضوي</a:t>
            </a:r>
            <a:endParaRPr sz="1800" b="1" dirty="0">
              <a:solidFill>
                <a:schemeClr val="bg1"/>
              </a:solidFill>
              <a:latin typeface="SST Arabic" pitchFamily="34" charset="-78"/>
              <a:cs typeface="SST Arabic" pitchFamily="34" charset="-78"/>
            </a:endParaRPr>
          </a:p>
        </p:txBody>
      </p:sp>
      <p:sp>
        <p:nvSpPr>
          <p:cNvPr id="2" name="Google Shape;558;p52">
            <a:extLst>
              <a:ext uri="{FF2B5EF4-FFF2-40B4-BE49-F238E27FC236}">
                <a16:creationId xmlns:a16="http://schemas.microsoft.com/office/drawing/2014/main" id="{B3902B81-1FC5-2996-65E5-A67D77453E7E}"/>
              </a:ext>
            </a:extLst>
          </p:cNvPr>
          <p:cNvSpPr/>
          <p:nvPr/>
        </p:nvSpPr>
        <p:spPr>
          <a:xfrm>
            <a:off x="1602658" y="1795333"/>
            <a:ext cx="9370141" cy="3851030"/>
          </a:xfrm>
          <a:prstGeom prst="rect">
            <a:avLst/>
          </a:prstGeom>
          <a:no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lvl="0" algn="justLow" rtl="1" hangingPunct="0">
              <a:lnSpc>
                <a:spcPct val="150000"/>
              </a:lnSpc>
              <a:buClrTx/>
              <a:buSzPts val="1800"/>
            </a:pPr>
            <a:r>
              <a:rPr lang="ar-SA" sz="1600" dirty="0">
                <a:solidFill>
                  <a:srgbClr val="003462"/>
                </a:solidFill>
                <a:latin typeface="Kanun AR+LT Medium" pitchFamily="2" charset="-78"/>
                <a:ea typeface="Kanun AR+LT Medium" pitchFamily="2" charset="-78"/>
                <a:cs typeface="Kanun AR+LT Medium" pitchFamily="2" charset="-78"/>
              </a:rPr>
              <a:t>يوم الغذاء العضوي هي مناسبة سنوية تسعى لتحقيق أهداف اقتصادية واجتماعية</a:t>
            </a:r>
            <a:endParaRPr lang="ar-EG" sz="1600" dirty="0">
              <a:solidFill>
                <a:srgbClr val="003462"/>
              </a:solidFill>
              <a:latin typeface="Kanun AR+LT Medium" pitchFamily="2" charset="-78"/>
              <a:ea typeface="Kanun AR+LT Medium" pitchFamily="2" charset="-78"/>
              <a:cs typeface="Kanun AR+LT Medium" pitchFamily="2" charset="-78"/>
            </a:endParaRPr>
          </a:p>
          <a:p>
            <a:pPr lvl="0" algn="justLow" rtl="1" hangingPunct="0">
              <a:lnSpc>
                <a:spcPct val="150000"/>
              </a:lnSpc>
              <a:buClrTx/>
              <a:buSzPts val="1800"/>
            </a:pPr>
            <a:r>
              <a:rPr lang="ar-SA" sz="1600" dirty="0">
                <a:solidFill>
                  <a:srgbClr val="003462"/>
                </a:solidFill>
                <a:latin typeface="Kanun AR+LT Medium" pitchFamily="2" charset="-78"/>
                <a:ea typeface="Kanun AR+LT Medium" pitchFamily="2" charset="-78"/>
                <a:cs typeface="Kanun AR+LT Medium" pitchFamily="2" charset="-78"/>
              </a:rPr>
              <a:t>وتطوير قطاع الزراعة العضوية</a:t>
            </a:r>
          </a:p>
          <a:p>
            <a:pPr marL="285750" lvl="0" indent="-171450" algn="justLow" rtl="1" hangingPunct="0">
              <a:lnSpc>
                <a:spcPct val="150000"/>
              </a:lnSpc>
              <a:buClrTx/>
              <a:buSzPts val="1800"/>
              <a:buFont typeface="Arial"/>
              <a:buNone/>
            </a:pPr>
            <a:endParaRPr lang="ar-SA" sz="1600" dirty="0">
              <a:solidFill>
                <a:srgbClr val="003462"/>
              </a:solidFill>
              <a:latin typeface="Kanun AR+LT Medium" pitchFamily="2" charset="-78"/>
              <a:ea typeface="Kanun AR+LT Medium" pitchFamily="2" charset="-78"/>
              <a:cs typeface="Kanun AR+LT Medium" pitchFamily="2" charset="-78"/>
            </a:endParaRPr>
          </a:p>
          <a:p>
            <a:pPr marL="0" lvl="0" indent="0" algn="justLow" rtl="1" hangingPunct="0">
              <a:lnSpc>
                <a:spcPct val="150000"/>
              </a:lnSpc>
              <a:buClrTx/>
              <a:buSzPts val="1800"/>
              <a:buFont typeface="Arial"/>
              <a:buNone/>
            </a:pPr>
            <a:r>
              <a:rPr lang="ar-SA" sz="1600" dirty="0">
                <a:solidFill>
                  <a:srgbClr val="003462"/>
                </a:solidFill>
                <a:latin typeface="Kanun AR+LT Medium" pitchFamily="2" charset="-78"/>
                <a:ea typeface="Kanun AR+LT Medium" pitchFamily="2" charset="-78"/>
                <a:cs typeface="Kanun AR+LT Medium" pitchFamily="2" charset="-78"/>
              </a:rPr>
              <a:t>تهدف إلى:</a:t>
            </a:r>
          </a:p>
          <a:p>
            <a:pPr marL="285750" lvl="0" indent="-285750" algn="justLow" rtl="1" hangingPunct="0">
              <a:lnSpc>
                <a:spcPct val="150000"/>
              </a:lnSpc>
              <a:buClrTx/>
              <a:buSzPts val="1800"/>
              <a:buFont typeface="Arial"/>
              <a:buChar char="•"/>
            </a:pPr>
            <a:r>
              <a:rPr lang="ar-SA" sz="1600" dirty="0">
                <a:solidFill>
                  <a:srgbClr val="003462"/>
                </a:solidFill>
                <a:latin typeface="Kanun AR+LT Medium" pitchFamily="2" charset="-78"/>
                <a:ea typeface="Kanun AR+LT Medium" pitchFamily="2" charset="-78"/>
                <a:cs typeface="Kanun AR+LT Medium" pitchFamily="2" charset="-78"/>
              </a:rPr>
              <a:t>زيادة وعي المستهلكين بشأن الأغذية العضوية </a:t>
            </a:r>
          </a:p>
          <a:p>
            <a:pPr marL="285750" lvl="0" indent="-285750" algn="justLow" rtl="1" hangingPunct="0">
              <a:lnSpc>
                <a:spcPct val="150000"/>
              </a:lnSpc>
              <a:buClrTx/>
              <a:buSzPts val="1800"/>
              <a:buFont typeface="Arial"/>
              <a:buChar char="•"/>
            </a:pPr>
            <a:r>
              <a:rPr lang="ar-SA" sz="1600" dirty="0">
                <a:solidFill>
                  <a:srgbClr val="003462"/>
                </a:solidFill>
                <a:latin typeface="Kanun AR+LT Medium" pitchFamily="2" charset="-78"/>
                <a:ea typeface="Kanun AR+LT Medium" pitchFamily="2" charset="-78"/>
                <a:cs typeface="Kanun AR+LT Medium" pitchFamily="2" charset="-78"/>
              </a:rPr>
              <a:t>تسليط الضوء على أهمية المنتجات والأغذية العضوية </a:t>
            </a:r>
          </a:p>
          <a:p>
            <a:pPr marL="285750" lvl="0" indent="-285750" algn="justLow" rtl="1" hangingPunct="0">
              <a:lnSpc>
                <a:spcPct val="150000"/>
              </a:lnSpc>
              <a:buClrTx/>
              <a:buSzPts val="1800"/>
              <a:buFont typeface="Arial"/>
              <a:buChar char="•"/>
            </a:pPr>
            <a:r>
              <a:rPr lang="ar-SA" sz="1600" dirty="0">
                <a:solidFill>
                  <a:srgbClr val="003462"/>
                </a:solidFill>
                <a:latin typeface="Kanun AR+LT Medium" pitchFamily="2" charset="-78"/>
                <a:ea typeface="Kanun AR+LT Medium" pitchFamily="2" charset="-78"/>
                <a:cs typeface="Kanun AR+LT Medium" pitchFamily="2" charset="-78"/>
              </a:rPr>
              <a:t>نشر استهلاك المنتج العضوي بين العائلات في المملكة</a:t>
            </a:r>
          </a:p>
          <a:p>
            <a:pPr marL="285750" lvl="0" indent="-285750" algn="justLow" rtl="1" hangingPunct="0">
              <a:lnSpc>
                <a:spcPct val="150000"/>
              </a:lnSpc>
              <a:buClrTx/>
              <a:buSzPts val="1800"/>
              <a:buFont typeface="Arial"/>
              <a:buChar char="•"/>
            </a:pPr>
            <a:r>
              <a:rPr lang="ar-SA" sz="1600" dirty="0">
                <a:solidFill>
                  <a:srgbClr val="003462"/>
                </a:solidFill>
                <a:latin typeface="Kanun AR+LT Medium" pitchFamily="2" charset="-78"/>
                <a:ea typeface="Kanun AR+LT Medium" pitchFamily="2" charset="-78"/>
                <a:cs typeface="Kanun AR+LT Medium" pitchFamily="2" charset="-78"/>
              </a:rPr>
              <a:t>تحفيز الابتكار والتميز لجودة المنتجات العضوية </a:t>
            </a:r>
          </a:p>
        </p:txBody>
      </p:sp>
    </p:spTree>
    <p:extLst>
      <p:ext uri="{BB962C8B-B14F-4D97-AF65-F5344CB8AC3E}">
        <p14:creationId xmlns:p14="http://schemas.microsoft.com/office/powerpoint/2010/main" val="2671828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sp>
        <p:nvSpPr>
          <p:cNvPr id="5" name="Google Shape;759;p74">
            <a:extLst>
              <a:ext uri="{FF2B5EF4-FFF2-40B4-BE49-F238E27FC236}">
                <a16:creationId xmlns:a16="http://schemas.microsoft.com/office/drawing/2014/main" id="{91D84D8A-0937-324D-9417-43C75C8782F7}"/>
              </a:ext>
            </a:extLst>
          </p:cNvPr>
          <p:cNvSpPr/>
          <p:nvPr/>
        </p:nvSpPr>
        <p:spPr>
          <a:xfrm>
            <a:off x="1553471" y="1140542"/>
            <a:ext cx="9971237" cy="5717458"/>
          </a:xfrm>
          <a:prstGeom prst="rect">
            <a:avLst/>
          </a:prstGeom>
          <a:solidFill>
            <a:schemeClr val="bg1">
              <a:lumMod val="9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 name="Picture 5">
            <a:extLst>
              <a:ext uri="{FF2B5EF4-FFF2-40B4-BE49-F238E27FC236}">
                <a16:creationId xmlns:a16="http://schemas.microsoft.com/office/drawing/2014/main" id="{EAC7F597-7D7F-F449-A114-27C8A976196B}"/>
              </a:ext>
            </a:extLst>
          </p:cNvPr>
          <p:cNvPicPr>
            <a:picLocks noChangeAspect="1"/>
          </p:cNvPicPr>
          <p:nvPr/>
        </p:nvPicPr>
        <p:blipFill>
          <a:blip r:embed="rId3"/>
          <a:srcRect l="11788" r="11788"/>
          <a:stretch/>
        </p:blipFill>
        <p:spPr>
          <a:xfrm>
            <a:off x="1972019" y="1756894"/>
            <a:ext cx="5177928" cy="4516816"/>
          </a:xfrm>
          <a:prstGeom prst="rect">
            <a:avLst/>
          </a:prstGeom>
        </p:spPr>
      </p:pic>
      <p:pic>
        <p:nvPicPr>
          <p:cNvPr id="7" name="Picture 6">
            <a:extLst>
              <a:ext uri="{FF2B5EF4-FFF2-40B4-BE49-F238E27FC236}">
                <a16:creationId xmlns:a16="http://schemas.microsoft.com/office/drawing/2014/main" id="{34266844-2851-5444-A850-6F584D38D123}"/>
              </a:ext>
            </a:extLst>
          </p:cNvPr>
          <p:cNvPicPr>
            <a:picLocks noChangeAspect="1"/>
          </p:cNvPicPr>
          <p:nvPr/>
        </p:nvPicPr>
        <p:blipFill>
          <a:blip r:embed="rId4"/>
          <a:srcRect/>
          <a:stretch/>
        </p:blipFill>
        <p:spPr>
          <a:xfrm>
            <a:off x="7428886" y="1756894"/>
            <a:ext cx="3180748" cy="4516815"/>
          </a:xfrm>
          <a:prstGeom prst="rect">
            <a:avLst/>
          </a:prstGeom>
        </p:spPr>
      </p:pic>
    </p:spTree>
    <p:extLst>
      <p:ext uri="{BB962C8B-B14F-4D97-AF65-F5344CB8AC3E}">
        <p14:creationId xmlns:p14="http://schemas.microsoft.com/office/powerpoint/2010/main" val="3257642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pic>
        <p:nvPicPr>
          <p:cNvPr id="5" name="Google Shape;609;p60">
            <a:extLst>
              <a:ext uri="{FF2B5EF4-FFF2-40B4-BE49-F238E27FC236}">
                <a16:creationId xmlns:a16="http://schemas.microsoft.com/office/drawing/2014/main" id="{5FF0C7B9-0CDE-574E-92AB-6AA9C77DA98A}"/>
              </a:ext>
            </a:extLst>
          </p:cNvPr>
          <p:cNvPicPr preferRelativeResize="0"/>
          <p:nvPr/>
        </p:nvPicPr>
        <p:blipFill>
          <a:blip r:embed="rId3" cstate="screen">
            <a:extLst>
              <a:ext uri="{28A0092B-C50C-407E-A947-70E740481C1C}">
                <a14:useLocalDpi xmlns:a14="http://schemas.microsoft.com/office/drawing/2010/main"/>
              </a:ext>
            </a:extLst>
          </a:blip>
          <a:stretch>
            <a:fillRect/>
          </a:stretch>
        </p:blipFill>
        <p:spPr>
          <a:xfrm>
            <a:off x="2060714" y="1531885"/>
            <a:ext cx="8408503" cy="4934772"/>
          </a:xfrm>
          <a:prstGeom prst="rect">
            <a:avLst/>
          </a:prstGeom>
          <a:noFill/>
          <a:ln>
            <a:noFill/>
          </a:ln>
        </p:spPr>
      </p:pic>
    </p:spTree>
    <p:extLst>
      <p:ext uri="{BB962C8B-B14F-4D97-AF65-F5344CB8AC3E}">
        <p14:creationId xmlns:p14="http://schemas.microsoft.com/office/powerpoint/2010/main" val="23925276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pic>
        <p:nvPicPr>
          <p:cNvPr id="4" name="Google Shape;619;p62">
            <a:extLst>
              <a:ext uri="{FF2B5EF4-FFF2-40B4-BE49-F238E27FC236}">
                <a16:creationId xmlns:a16="http://schemas.microsoft.com/office/drawing/2014/main" id="{9A5A8B1A-CFC4-EB45-8446-FC4CD1EE96AE}"/>
              </a:ext>
            </a:extLst>
          </p:cNvPr>
          <p:cNvPicPr preferRelativeResize="0"/>
          <p:nvPr/>
        </p:nvPicPr>
        <p:blipFill>
          <a:blip r:embed="rId3"/>
          <a:srcRect/>
          <a:stretch/>
        </p:blipFill>
        <p:spPr>
          <a:xfrm>
            <a:off x="1553471" y="1195199"/>
            <a:ext cx="9971236" cy="5608143"/>
          </a:xfrm>
          <a:prstGeom prst="rect">
            <a:avLst/>
          </a:prstGeom>
          <a:noFill/>
          <a:ln>
            <a:noFill/>
          </a:ln>
        </p:spPr>
      </p:pic>
    </p:spTree>
    <p:extLst>
      <p:ext uri="{BB962C8B-B14F-4D97-AF65-F5344CB8AC3E}">
        <p14:creationId xmlns:p14="http://schemas.microsoft.com/office/powerpoint/2010/main" val="987547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3" name="Google Shape;557;p52">
            <a:extLst>
              <a:ext uri="{FF2B5EF4-FFF2-40B4-BE49-F238E27FC236}">
                <a16:creationId xmlns:a16="http://schemas.microsoft.com/office/drawing/2014/main" id="{7830D241-6ECD-0D5A-7C14-C7434FAD4304}"/>
              </a:ext>
            </a:extLst>
          </p:cNvPr>
          <p:cNvSpPr txBox="1"/>
          <p:nvPr/>
        </p:nvSpPr>
        <p:spPr>
          <a:xfrm>
            <a:off x="6332714" y="721848"/>
            <a:ext cx="4640085" cy="338514"/>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1800"/>
              <a:buFont typeface="Arial"/>
              <a:buNone/>
              <a:tabLst/>
              <a:defRPr/>
            </a:pPr>
            <a:r>
              <a:rPr lang="ar-SA" sz="1600" b="1" kern="0" dirty="0">
                <a:solidFill>
                  <a:srgbClr val="FFFFFF"/>
                </a:solidFill>
                <a:latin typeface="SST Arabic" pitchFamily="34" charset="-78"/>
                <a:cs typeface="SST Arabic" pitchFamily="34" charset="-78"/>
                <a:sym typeface="Arial"/>
              </a:rPr>
              <a:t>تطبيقات الهوية</a:t>
            </a:r>
            <a:endParaRPr kumimoji="0" lang="ar-SA" sz="1600" b="1" i="0" u="none" strike="noStrike" kern="0" cap="none" spc="0" normalizeH="0" baseline="0" noProof="0" dirty="0">
              <a:ln>
                <a:noFill/>
              </a:ln>
              <a:solidFill>
                <a:srgbClr val="FFFFFF"/>
              </a:solidFill>
              <a:effectLst/>
              <a:uLnTx/>
              <a:uFillTx/>
              <a:latin typeface="SST Arabic" pitchFamily="34" charset="-78"/>
              <a:ea typeface="+mn-ea"/>
              <a:cs typeface="SST Arabic" pitchFamily="34" charset="-78"/>
              <a:sym typeface="Arial"/>
            </a:endParaRPr>
          </a:p>
        </p:txBody>
      </p:sp>
      <p:pic>
        <p:nvPicPr>
          <p:cNvPr id="4" name="Google Shape;614;p61">
            <a:extLst>
              <a:ext uri="{FF2B5EF4-FFF2-40B4-BE49-F238E27FC236}">
                <a16:creationId xmlns:a16="http://schemas.microsoft.com/office/drawing/2014/main" id="{9E8F716F-5FE8-8043-B217-1EBCC24EB81D}"/>
              </a:ext>
            </a:extLst>
          </p:cNvPr>
          <p:cNvPicPr preferRelativeResize="0"/>
          <p:nvPr/>
        </p:nvPicPr>
        <p:blipFill>
          <a:blip r:embed="rId3"/>
          <a:srcRect/>
          <a:stretch/>
        </p:blipFill>
        <p:spPr>
          <a:xfrm>
            <a:off x="2697081" y="1531885"/>
            <a:ext cx="7686015" cy="4934771"/>
          </a:xfrm>
          <a:prstGeom prst="rect">
            <a:avLst/>
          </a:prstGeom>
          <a:noFill/>
          <a:ln>
            <a:noFill/>
          </a:ln>
        </p:spPr>
      </p:pic>
    </p:spTree>
    <p:extLst>
      <p:ext uri="{BB962C8B-B14F-4D97-AF65-F5344CB8AC3E}">
        <p14:creationId xmlns:p14="http://schemas.microsoft.com/office/powerpoint/2010/main" val="13250366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12" name="Google Shape;766;p74">
            <a:extLst>
              <a:ext uri="{FF2B5EF4-FFF2-40B4-BE49-F238E27FC236}">
                <a16:creationId xmlns:a16="http://schemas.microsoft.com/office/drawing/2014/main" id="{EFE740D8-8161-094F-B37E-B843F3839488}"/>
              </a:ext>
            </a:extLst>
          </p:cNvPr>
          <p:cNvSpPr/>
          <p:nvPr/>
        </p:nvSpPr>
        <p:spPr>
          <a:xfrm flipH="1">
            <a:off x="609818" y="682666"/>
            <a:ext cx="9261178" cy="5512287"/>
          </a:xfrm>
          <a:prstGeom prst="rect">
            <a:avLst/>
          </a:prstGeom>
          <a:solidFill>
            <a:srgbClr val="E3E8EA"/>
          </a:solidFill>
          <a:ln>
            <a:noFill/>
          </a:ln>
        </p:spPr>
        <p:txBody>
          <a:bodyPr spcFirstLastPara="1" wrap="square" lIns="91425" tIns="45700" rIns="91425" bIns="45700" anchor="ctr" anchorCtr="0">
            <a:noAutofit/>
          </a:bodyPr>
          <a:lstStyle/>
          <a:p>
            <a:pPr marL="0" marR="0" lvl="0" indent="0" algn="ctr" defTabSz="914400" rtl="1" eaLnBrk="1" latinLnBrk="0" hangingPunct="1">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59" name="Google Shape;759;p74"/>
          <p:cNvSpPr/>
          <p:nvPr/>
        </p:nvSpPr>
        <p:spPr>
          <a:xfrm>
            <a:off x="4260499" y="1606600"/>
            <a:ext cx="5610501" cy="2824131"/>
          </a:xfrm>
          <a:prstGeom prst="rect">
            <a:avLst/>
          </a:prstGeom>
          <a:solidFill>
            <a:srgbClr val="63BE6A"/>
          </a:solidFill>
          <a:ln>
            <a:noFill/>
          </a:ln>
        </p:spPr>
        <p:txBody>
          <a:bodyPr spcFirstLastPara="1" wrap="square" lIns="91425" tIns="45700" rIns="91425" bIns="45700" anchor="ctr" anchorCtr="0">
            <a:noAutofit/>
          </a:bodyPr>
          <a:lstStyle/>
          <a:p>
            <a:pPr marL="0" marR="0" lvl="0" indent="0" algn="ctr" defTabSz="914400" rtl="1" eaLnBrk="1" latinLnBrk="0" hangingPunct="1">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0" name="Google Shape;760;p74"/>
          <p:cNvSpPr/>
          <p:nvPr/>
        </p:nvSpPr>
        <p:spPr>
          <a:xfrm>
            <a:off x="4260499" y="4407733"/>
            <a:ext cx="5835082" cy="953473"/>
          </a:xfrm>
          <a:prstGeom prst="rect">
            <a:avLst/>
          </a:prstGeom>
          <a:solidFill>
            <a:srgbClr val="4789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762" name="Google Shape;762;p74"/>
          <p:cNvGrpSpPr/>
          <p:nvPr/>
        </p:nvGrpSpPr>
        <p:grpSpPr>
          <a:xfrm>
            <a:off x="11524698" y="0"/>
            <a:ext cx="707686" cy="669584"/>
            <a:chOff x="11358880" y="0"/>
            <a:chExt cx="833120" cy="788265"/>
          </a:xfrm>
        </p:grpSpPr>
        <p:sp>
          <p:nvSpPr>
            <p:cNvPr id="763" name="Google Shape;763;p74"/>
            <p:cNvSpPr/>
            <p:nvPr/>
          </p:nvSpPr>
          <p:spPr>
            <a:xfrm>
              <a:off x="11358880" y="0"/>
              <a:ext cx="833120" cy="788265"/>
            </a:xfrm>
            <a:prstGeom prst="rect">
              <a:avLst/>
            </a:prstGeom>
            <a:solidFill>
              <a:srgbClr val="63BE6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64" name="Google Shape;764;p7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368251" y="3847"/>
              <a:ext cx="823749" cy="753938"/>
            </a:xfrm>
            <a:prstGeom prst="rect">
              <a:avLst/>
            </a:prstGeom>
            <a:noFill/>
            <a:ln>
              <a:noFill/>
            </a:ln>
          </p:spPr>
        </p:pic>
      </p:grpSp>
      <p:sp>
        <p:nvSpPr>
          <p:cNvPr id="766" name="Google Shape;766;p74"/>
          <p:cNvSpPr/>
          <p:nvPr/>
        </p:nvSpPr>
        <p:spPr>
          <a:xfrm>
            <a:off x="9870996" y="676125"/>
            <a:ext cx="1653702" cy="5512287"/>
          </a:xfrm>
          <a:prstGeom prst="rect">
            <a:avLst/>
          </a:prstGeom>
          <a:solidFill>
            <a:srgbClr val="00346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67" name="Google Shape;767;p74"/>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602500" y="775463"/>
            <a:ext cx="561604" cy="548841"/>
          </a:xfrm>
          <a:prstGeom prst="rect">
            <a:avLst/>
          </a:prstGeom>
          <a:noFill/>
          <a:ln>
            <a:noFill/>
          </a:ln>
        </p:spPr>
      </p:pic>
      <p:sp>
        <p:nvSpPr>
          <p:cNvPr id="2" name="Google Shape;76;p13">
            <a:extLst>
              <a:ext uri="{FF2B5EF4-FFF2-40B4-BE49-F238E27FC236}">
                <a16:creationId xmlns:a16="http://schemas.microsoft.com/office/drawing/2014/main" id="{02EEF3EB-89F8-3FFC-4BDF-98344C68CFC4}"/>
              </a:ext>
            </a:extLst>
          </p:cNvPr>
          <p:cNvSpPr txBox="1"/>
          <p:nvPr/>
        </p:nvSpPr>
        <p:spPr>
          <a:xfrm>
            <a:off x="4260495" y="2510854"/>
            <a:ext cx="5610501" cy="1015622"/>
          </a:xfrm>
          <a:prstGeom prst="rect">
            <a:avLst/>
          </a:prstGeom>
          <a:noFill/>
          <a:ln>
            <a:noFill/>
          </a:ln>
        </p:spPr>
        <p:txBody>
          <a:bodyPr spcFirstLastPara="1" wrap="square" lIns="91425" tIns="45700" rIns="91425" bIns="45700" anchor="t" anchorCtr="0">
            <a:spAutoFit/>
          </a:bodyPr>
          <a:lstStyle/>
          <a:p>
            <a:pPr lvl="0" algn="ctr" rtl="1">
              <a:lnSpc>
                <a:spcPct val="150000"/>
              </a:lnSpc>
              <a:buSzPts val="2000"/>
            </a:pPr>
            <a:r>
              <a:rPr lang="ar-SA" sz="4000" b="1" dirty="0">
                <a:solidFill>
                  <a:schemeClr val="lt1"/>
                </a:solidFill>
                <a:latin typeface="SST Arabic" pitchFamily="34" charset="-78"/>
                <a:cs typeface="SST Arabic" pitchFamily="34" charset="-78"/>
              </a:rPr>
              <a:t>شكراً</a:t>
            </a:r>
            <a:endParaRPr sz="2800" b="0" i="0" u="none" strike="noStrike" cap="none" dirty="0">
              <a:solidFill>
                <a:srgbClr val="000000"/>
              </a:solidFill>
              <a:latin typeface="SST Arabic" pitchFamily="34" charset="-78"/>
              <a:cs typeface="SST Arabic" pitchFamily="34" charset="-78"/>
              <a:sym typeface="Arial"/>
            </a:endParaRPr>
          </a:p>
        </p:txBody>
      </p:sp>
    </p:spTree>
    <p:extLst>
      <p:ext uri="{BB962C8B-B14F-4D97-AF65-F5344CB8AC3E}">
        <p14:creationId xmlns:p14="http://schemas.microsoft.com/office/powerpoint/2010/main" val="1414312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Google Shape;557;p52">
            <a:extLst>
              <a:ext uri="{FF2B5EF4-FFF2-40B4-BE49-F238E27FC236}">
                <a16:creationId xmlns:a16="http://schemas.microsoft.com/office/drawing/2014/main" id="{B66EF5D4-371F-AB27-2307-C32F5E5B3B48}"/>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الشعار الأساسي </a:t>
            </a:r>
          </a:p>
        </p:txBody>
      </p:sp>
      <p:pic>
        <p:nvPicPr>
          <p:cNvPr id="7" name="Picture 6">
            <a:extLst>
              <a:ext uri="{FF2B5EF4-FFF2-40B4-BE49-F238E27FC236}">
                <a16:creationId xmlns:a16="http://schemas.microsoft.com/office/drawing/2014/main" id="{FBF51847-D9FC-D811-645E-1AF86ABCDEF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9115" r="21683"/>
          <a:stretch/>
        </p:blipFill>
        <p:spPr>
          <a:xfrm>
            <a:off x="3379972" y="1246909"/>
            <a:ext cx="5272784" cy="5009798"/>
          </a:xfrm>
          <a:prstGeom prst="rect">
            <a:avLst/>
          </a:prstGeom>
          <a:effectLst/>
        </p:spPr>
      </p:pic>
    </p:spTree>
    <p:extLst>
      <p:ext uri="{BB962C8B-B14F-4D97-AF65-F5344CB8AC3E}">
        <p14:creationId xmlns:p14="http://schemas.microsoft.com/office/powerpoint/2010/main" val="4216716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3" name="Google Shape;557;p52">
            <a:extLst>
              <a:ext uri="{FF2B5EF4-FFF2-40B4-BE49-F238E27FC236}">
                <a16:creationId xmlns:a16="http://schemas.microsoft.com/office/drawing/2014/main" id="{B66EF5D4-371F-AB27-2307-C32F5E5B3B48}"/>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الشعار الثانوي </a:t>
            </a:r>
          </a:p>
        </p:txBody>
      </p:sp>
      <p:pic>
        <p:nvPicPr>
          <p:cNvPr id="7" name="Picture 6">
            <a:extLst>
              <a:ext uri="{FF2B5EF4-FFF2-40B4-BE49-F238E27FC236}">
                <a16:creationId xmlns:a16="http://schemas.microsoft.com/office/drawing/2014/main" id="{FBF51847-D9FC-D811-645E-1AF86ABCDEF8}"/>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379972" y="1246909"/>
            <a:ext cx="5272784" cy="5009798"/>
          </a:xfrm>
          <a:prstGeom prst="rect">
            <a:avLst/>
          </a:prstGeom>
          <a:effectLst/>
        </p:spPr>
      </p:pic>
    </p:spTree>
    <p:extLst>
      <p:ext uri="{BB962C8B-B14F-4D97-AF65-F5344CB8AC3E}">
        <p14:creationId xmlns:p14="http://schemas.microsoft.com/office/powerpoint/2010/main" val="2647167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4" name="Picture 3">
            <a:extLst>
              <a:ext uri="{FF2B5EF4-FFF2-40B4-BE49-F238E27FC236}">
                <a16:creationId xmlns:a16="http://schemas.microsoft.com/office/drawing/2014/main" id="{8614BDD9-958B-9A4A-9139-4E928D4C088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1658" y="254058"/>
            <a:ext cx="11288684" cy="6349884"/>
          </a:xfrm>
          <a:prstGeom prst="rect">
            <a:avLst/>
          </a:prstGeom>
        </p:spPr>
      </p:pic>
      <p:sp>
        <p:nvSpPr>
          <p:cNvPr id="3" name="Google Shape;557;p52">
            <a:extLst>
              <a:ext uri="{FF2B5EF4-FFF2-40B4-BE49-F238E27FC236}">
                <a16:creationId xmlns:a16="http://schemas.microsoft.com/office/drawing/2014/main" id="{4640594C-15D4-40DB-210D-50A95EF211BE}"/>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SA" sz="1800" b="1" dirty="0">
                <a:solidFill>
                  <a:schemeClr val="bg1"/>
                </a:solidFill>
                <a:latin typeface="SST Arabic" pitchFamily="34" charset="-78"/>
                <a:cs typeface="SST Arabic" pitchFamily="34" charset="-78"/>
              </a:rPr>
              <a:t>المساحة الهامشية للشعار</a:t>
            </a:r>
          </a:p>
        </p:txBody>
      </p:sp>
    </p:spTree>
    <p:extLst>
      <p:ext uri="{BB962C8B-B14F-4D97-AF65-F5344CB8AC3E}">
        <p14:creationId xmlns:p14="http://schemas.microsoft.com/office/powerpoint/2010/main" val="2758211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5" name="Picture 4">
            <a:extLst>
              <a:ext uri="{FF2B5EF4-FFF2-40B4-BE49-F238E27FC236}">
                <a16:creationId xmlns:a16="http://schemas.microsoft.com/office/drawing/2014/main" id="{4E9909C8-C833-A04A-99A3-89239481375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2510" y="374073"/>
            <a:ext cx="11526980" cy="6483927"/>
          </a:xfrm>
          <a:prstGeom prst="rect">
            <a:avLst/>
          </a:prstGeom>
        </p:spPr>
      </p:pic>
      <p:sp>
        <p:nvSpPr>
          <p:cNvPr id="2" name="Google Shape;557;p52">
            <a:extLst>
              <a:ext uri="{FF2B5EF4-FFF2-40B4-BE49-F238E27FC236}">
                <a16:creationId xmlns:a16="http://schemas.microsoft.com/office/drawing/2014/main" id="{7A0AB6AF-DDAC-73CE-8DAD-2FF0A90C4584}"/>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SA" sz="1800" b="1" dirty="0">
                <a:solidFill>
                  <a:schemeClr val="bg1"/>
                </a:solidFill>
                <a:latin typeface="SST Arabic" pitchFamily="34" charset="-78"/>
                <a:cs typeface="SST Arabic" pitchFamily="34" charset="-78"/>
              </a:rPr>
              <a:t>المساحة الهامشية للشعار -</a:t>
            </a:r>
            <a:r>
              <a:rPr lang="en-US" sz="1800" b="1" dirty="0">
                <a:solidFill>
                  <a:schemeClr val="bg1"/>
                </a:solidFill>
                <a:latin typeface="SST Arabic" pitchFamily="34" charset="-78"/>
                <a:cs typeface="SST Arabic" pitchFamily="34" charset="-78"/>
              </a:rPr>
              <a:t> </a:t>
            </a:r>
            <a:r>
              <a:rPr lang="ar-SA" sz="1800" b="1" dirty="0">
                <a:solidFill>
                  <a:schemeClr val="bg1"/>
                </a:solidFill>
                <a:latin typeface="SST Arabic" pitchFamily="34" charset="-78"/>
                <a:cs typeface="SST Arabic" pitchFamily="34" charset="-78"/>
              </a:rPr>
              <a:t>عرضي</a:t>
            </a:r>
          </a:p>
        </p:txBody>
      </p:sp>
    </p:spTree>
    <p:extLst>
      <p:ext uri="{BB962C8B-B14F-4D97-AF65-F5344CB8AC3E}">
        <p14:creationId xmlns:p14="http://schemas.microsoft.com/office/powerpoint/2010/main" val="2218677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5" name="Picture 4">
            <a:extLst>
              <a:ext uri="{FF2B5EF4-FFF2-40B4-BE49-F238E27FC236}">
                <a16:creationId xmlns:a16="http://schemas.microsoft.com/office/drawing/2014/main" id="{4E9909C8-C833-A04A-99A3-89239481375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36015" y="1357922"/>
            <a:ext cx="8793398" cy="4935991"/>
          </a:xfrm>
          <a:prstGeom prst="rect">
            <a:avLst/>
          </a:prstGeom>
        </p:spPr>
      </p:pic>
      <p:sp>
        <p:nvSpPr>
          <p:cNvPr id="3" name="Google Shape;557;p52">
            <a:extLst>
              <a:ext uri="{FF2B5EF4-FFF2-40B4-BE49-F238E27FC236}">
                <a16:creationId xmlns:a16="http://schemas.microsoft.com/office/drawing/2014/main" id="{73AC3F00-AFC6-7033-7286-6E2267B8757A}"/>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SA" sz="1800" b="1" dirty="0">
                <a:solidFill>
                  <a:schemeClr val="bg1"/>
                </a:solidFill>
                <a:latin typeface="SST Arabic" pitchFamily="34" charset="-78"/>
                <a:cs typeface="SST Arabic" pitchFamily="34" charset="-78"/>
              </a:rPr>
              <a:t>الاستخدامات الخاطئة</a:t>
            </a:r>
            <a:r>
              <a:rPr lang="en-US" sz="1800" b="1" dirty="0">
                <a:solidFill>
                  <a:schemeClr val="bg1"/>
                </a:solidFill>
                <a:latin typeface="SST Arabic" pitchFamily="34" charset="-78"/>
                <a:cs typeface="SST Arabic" pitchFamily="34" charset="-78"/>
              </a:rPr>
              <a:t> </a:t>
            </a:r>
            <a:r>
              <a:rPr lang="ar-SA" sz="1800" b="1" dirty="0">
                <a:solidFill>
                  <a:schemeClr val="bg1"/>
                </a:solidFill>
                <a:latin typeface="SST Arabic" pitchFamily="34" charset="-78"/>
                <a:cs typeface="SST Arabic" pitchFamily="34" charset="-78"/>
              </a:rPr>
              <a:t>للشعار</a:t>
            </a:r>
          </a:p>
        </p:txBody>
      </p:sp>
    </p:spTree>
    <p:extLst>
      <p:ext uri="{BB962C8B-B14F-4D97-AF65-F5344CB8AC3E}">
        <p14:creationId xmlns:p14="http://schemas.microsoft.com/office/powerpoint/2010/main" val="1248982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7" name="Picture 6">
            <a:extLst>
              <a:ext uri="{FF2B5EF4-FFF2-40B4-BE49-F238E27FC236}">
                <a16:creationId xmlns:a16="http://schemas.microsoft.com/office/drawing/2014/main" id="{FBF51847-D9FC-D811-645E-1AF86ABCDEF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56474" y="1435100"/>
            <a:ext cx="10279050" cy="5253380"/>
          </a:xfrm>
          <a:prstGeom prst="rect">
            <a:avLst/>
          </a:prstGeom>
          <a:effectLst/>
        </p:spPr>
      </p:pic>
      <p:sp>
        <p:nvSpPr>
          <p:cNvPr id="3" name="Google Shape;557;p52">
            <a:extLst>
              <a:ext uri="{FF2B5EF4-FFF2-40B4-BE49-F238E27FC236}">
                <a16:creationId xmlns:a16="http://schemas.microsoft.com/office/drawing/2014/main" id="{B66EF5D4-371F-AB27-2307-C32F5E5B3B48}"/>
              </a:ext>
            </a:extLst>
          </p:cNvPr>
          <p:cNvSpPr txBox="1"/>
          <p:nvPr/>
        </p:nvSpPr>
        <p:spPr>
          <a:xfrm>
            <a:off x="6332714" y="721848"/>
            <a:ext cx="4640085" cy="369332"/>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1800"/>
              <a:buFont typeface="Arial"/>
              <a:buNone/>
            </a:pPr>
            <a:r>
              <a:rPr lang="ar-EG" sz="1800" b="1" dirty="0">
                <a:solidFill>
                  <a:schemeClr val="bg1"/>
                </a:solidFill>
                <a:latin typeface="SST Arabic" pitchFamily="34" charset="-78"/>
                <a:cs typeface="SST Arabic" pitchFamily="34" charset="-78"/>
              </a:rPr>
              <a:t>لون واحد معكوس</a:t>
            </a:r>
          </a:p>
        </p:txBody>
      </p:sp>
    </p:spTree>
    <p:extLst>
      <p:ext uri="{BB962C8B-B14F-4D97-AF65-F5344CB8AC3E}">
        <p14:creationId xmlns:p14="http://schemas.microsoft.com/office/powerpoint/2010/main" val="563594763"/>
      </p:ext>
    </p:extLst>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984F420-D99B-49CD-ADA9-9A6BEC55229C}"/>
</file>

<file path=customXml/itemProps2.xml><?xml version="1.0" encoding="utf-8"?>
<ds:datastoreItem xmlns:ds="http://schemas.openxmlformats.org/officeDocument/2006/customXml" ds:itemID="{DCE4FF9D-5033-45C4-A1A6-68EA78AB38A6}"/>
</file>

<file path=customXml/itemProps3.xml><?xml version="1.0" encoding="utf-8"?>
<ds:datastoreItem xmlns:ds="http://schemas.openxmlformats.org/officeDocument/2006/customXml" ds:itemID="{4E951B53-C610-4F1C-A0CA-E519C3940F2A}"/>
</file>

<file path=docProps/app.xml><?xml version="1.0" encoding="utf-8"?>
<Properties xmlns="http://schemas.openxmlformats.org/officeDocument/2006/extended-properties" xmlns:vt="http://schemas.openxmlformats.org/officeDocument/2006/docPropsVTypes">
  <TotalTime>13826</TotalTime>
  <Words>328</Words>
  <Application>Microsoft Macintosh PowerPoint</Application>
  <PresentationFormat>Widescreen</PresentationFormat>
  <Paragraphs>50</Paragraphs>
  <Slides>34</Slides>
  <Notes>34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Kanun AR+LT Medium</vt:lpstr>
      <vt:lpstr>SST Arabic</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MOHAMMED ABDULRAHMAN MOHAMMED ALMATRUDI</dc:creator>
  <cp:lastModifiedBy>Bernard Atallah</cp:lastModifiedBy>
  <cp:revision>90</cp:revision>
  <cp:lastPrinted>2023-09-13T18:43:06Z</cp:lastPrinted>
  <dcterms:created xsi:type="dcterms:W3CDTF">2023-08-20T14:07:08Z</dcterms:created>
  <dcterms:modified xsi:type="dcterms:W3CDTF">2023-10-28T13:11:21Z</dcterms:modified>
</cp:coreProperties>
</file>